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79" r:id="rId3"/>
    <p:sldId id="276" r:id="rId4"/>
    <p:sldId id="258" r:id="rId5"/>
    <p:sldId id="264" r:id="rId6"/>
    <p:sldId id="266" r:id="rId7"/>
    <p:sldId id="278" r:id="rId8"/>
    <p:sldId id="262" r:id="rId9"/>
    <p:sldId id="277" r:id="rId10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FD8C6B-DD65-4528-9707-A058047ABE7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A93124-60B9-4BE3-A34C-8585C77BE5DE}">
      <dgm:prSet phldrT="[Текст]"/>
      <dgm:spPr/>
      <dgm:t>
        <a:bodyPr/>
        <a:lstStyle/>
        <a:p>
          <a:r>
            <a:rPr lang="ru-RU" dirty="0" smtClean="0"/>
            <a:t>Направление документов и проведение конкурса для получения федеральной субсидии в </a:t>
          </a:r>
          <a:r>
            <a:rPr lang="ru-RU" dirty="0" err="1" smtClean="0"/>
            <a:t>Минэк</a:t>
          </a:r>
          <a:r>
            <a:rPr lang="ru-RU" dirty="0" smtClean="0"/>
            <a:t> РФ                   6 месяцев</a:t>
          </a:r>
          <a:endParaRPr lang="ru-RU" dirty="0"/>
        </a:p>
      </dgm:t>
    </dgm:pt>
    <dgm:pt modelId="{07308566-CDAF-45A0-805E-4AEE81851646}" type="parTrans" cxnId="{864CDCCB-D358-459E-8BC1-16DADC4D2C18}">
      <dgm:prSet/>
      <dgm:spPr/>
      <dgm:t>
        <a:bodyPr/>
        <a:lstStyle/>
        <a:p>
          <a:endParaRPr lang="ru-RU"/>
        </a:p>
      </dgm:t>
    </dgm:pt>
    <dgm:pt modelId="{AE52F307-092B-4B28-8C95-8A23686932B5}" type="sibTrans" cxnId="{864CDCCB-D358-459E-8BC1-16DADC4D2C18}">
      <dgm:prSet/>
      <dgm:spPr/>
      <dgm:t>
        <a:bodyPr/>
        <a:lstStyle/>
        <a:p>
          <a:endParaRPr lang="ru-RU"/>
        </a:p>
      </dgm:t>
    </dgm:pt>
    <dgm:pt modelId="{D3586B24-BB1E-428C-976A-526CB7B9650C}">
      <dgm:prSet phldrT="[Текст]"/>
      <dgm:spPr/>
      <dgm:t>
        <a:bodyPr/>
        <a:lstStyle/>
        <a:p>
          <a:endParaRPr lang="ru-RU" dirty="0" smtClean="0"/>
        </a:p>
        <a:p>
          <a:r>
            <a:rPr lang="ru-RU" dirty="0" smtClean="0"/>
            <a:t>Получение федеральной субсидии </a:t>
          </a:r>
          <a:endParaRPr lang="ru-RU" dirty="0"/>
        </a:p>
      </dgm:t>
    </dgm:pt>
    <dgm:pt modelId="{7778CFCD-431B-4E76-A9CD-7BE3D4EF6605}" type="parTrans" cxnId="{B3CF00BE-E99C-4D7E-8053-B360BB01E761}">
      <dgm:prSet/>
      <dgm:spPr/>
      <dgm:t>
        <a:bodyPr/>
        <a:lstStyle/>
        <a:p>
          <a:endParaRPr lang="ru-RU"/>
        </a:p>
      </dgm:t>
    </dgm:pt>
    <dgm:pt modelId="{721B6D45-4E1B-4B89-9A44-A3FEC797EC26}" type="sibTrans" cxnId="{B3CF00BE-E99C-4D7E-8053-B360BB01E761}">
      <dgm:prSet/>
      <dgm:spPr/>
      <dgm:t>
        <a:bodyPr/>
        <a:lstStyle/>
        <a:p>
          <a:endParaRPr lang="ru-RU"/>
        </a:p>
      </dgm:t>
    </dgm:pt>
    <dgm:pt modelId="{92137121-2BA6-4792-A07B-EE84DCC60F1C}">
      <dgm:prSet phldrT="[Текст]"/>
      <dgm:spPr/>
      <dgm:t>
        <a:bodyPr/>
        <a:lstStyle/>
        <a:p>
          <a:r>
            <a:rPr lang="ru-RU" dirty="0" smtClean="0"/>
            <a:t>Строительства бизнес-парка  до 3 лет</a:t>
          </a:r>
          <a:endParaRPr lang="ru-RU" dirty="0"/>
        </a:p>
      </dgm:t>
    </dgm:pt>
    <dgm:pt modelId="{E85629B4-6E16-4547-A742-F24D3B228250}" type="parTrans" cxnId="{62428D0C-739F-4B5D-A6D1-060D54FDF5E5}">
      <dgm:prSet/>
      <dgm:spPr/>
      <dgm:t>
        <a:bodyPr/>
        <a:lstStyle/>
        <a:p>
          <a:endParaRPr lang="ru-RU"/>
        </a:p>
      </dgm:t>
    </dgm:pt>
    <dgm:pt modelId="{EE02AD61-4817-4CD2-B528-03D2782B7571}" type="sibTrans" cxnId="{62428D0C-739F-4B5D-A6D1-060D54FDF5E5}">
      <dgm:prSet/>
      <dgm:spPr/>
      <dgm:t>
        <a:bodyPr/>
        <a:lstStyle/>
        <a:p>
          <a:endParaRPr lang="ru-RU"/>
        </a:p>
      </dgm:t>
    </dgm:pt>
    <dgm:pt modelId="{8911401B-5360-4593-8421-EAAC6404E8D7}">
      <dgm:prSet phldrT="[Текст]"/>
      <dgm:spPr/>
      <dgm:t>
        <a:bodyPr/>
        <a:lstStyle/>
        <a:p>
          <a:r>
            <a:rPr lang="ru-RU" dirty="0" smtClean="0"/>
            <a:t>Выполнение показателей эффективности проекта                         в течение 10 лет</a:t>
          </a:r>
          <a:endParaRPr lang="ru-RU" dirty="0"/>
        </a:p>
      </dgm:t>
    </dgm:pt>
    <dgm:pt modelId="{0ADE39EA-7EE1-48C5-8C1B-8C600658E5D2}" type="parTrans" cxnId="{71A6DF7C-5B88-4618-8F3A-DE106C6455EB}">
      <dgm:prSet/>
      <dgm:spPr/>
      <dgm:t>
        <a:bodyPr/>
        <a:lstStyle/>
        <a:p>
          <a:endParaRPr lang="ru-RU"/>
        </a:p>
      </dgm:t>
    </dgm:pt>
    <dgm:pt modelId="{625B4531-FAA8-421C-B74C-050DB3BFA10F}" type="sibTrans" cxnId="{71A6DF7C-5B88-4618-8F3A-DE106C6455EB}">
      <dgm:prSet/>
      <dgm:spPr/>
      <dgm:t>
        <a:bodyPr/>
        <a:lstStyle/>
        <a:p>
          <a:endParaRPr lang="ru-RU"/>
        </a:p>
      </dgm:t>
    </dgm:pt>
    <dgm:pt modelId="{DC5EC93B-E262-4AD7-8C84-AEE9548217F1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Проведение регионального отбора проектов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1 месяц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69CCA05D-E003-4EEE-BEEE-3A8C8605D934}" type="sibTrans" cxnId="{B67705BF-BE75-470C-9014-05E1F8924928}">
      <dgm:prSet/>
      <dgm:spPr/>
      <dgm:t>
        <a:bodyPr/>
        <a:lstStyle/>
        <a:p>
          <a:endParaRPr lang="ru-RU"/>
        </a:p>
      </dgm:t>
    </dgm:pt>
    <dgm:pt modelId="{3265C97C-8F73-4069-B6BF-B1C5CCC060A6}" type="parTrans" cxnId="{B67705BF-BE75-470C-9014-05E1F8924928}">
      <dgm:prSet/>
      <dgm:spPr/>
      <dgm:t>
        <a:bodyPr/>
        <a:lstStyle/>
        <a:p>
          <a:endParaRPr lang="ru-RU"/>
        </a:p>
      </dgm:t>
    </dgm:pt>
    <dgm:pt modelId="{45157289-ECBF-4924-9287-671A5C9A53FE}" type="pres">
      <dgm:prSet presAssocID="{36FD8C6B-DD65-4528-9707-A058047ABE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01DD33-ADA0-4985-946A-1C9C165DBF04}" type="pres">
      <dgm:prSet presAssocID="{DC5EC93B-E262-4AD7-8C84-AEE9548217F1}" presName="node" presStyleLbl="node1" presStyleIdx="0" presStyleCnt="5" custLinFactNeighborX="-4300" custLinFactNeighborY="-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A1C0E-50EE-409E-81D2-1DA959864A6B}" type="pres">
      <dgm:prSet presAssocID="{69CCA05D-E003-4EEE-BEEE-3A8C8605D934}" presName="sibTrans" presStyleLbl="sibTrans2D1" presStyleIdx="0" presStyleCnt="4"/>
      <dgm:spPr/>
      <dgm:t>
        <a:bodyPr/>
        <a:lstStyle/>
        <a:p>
          <a:endParaRPr lang="ru-RU"/>
        </a:p>
      </dgm:t>
    </dgm:pt>
    <dgm:pt modelId="{F180B527-5FB4-4250-95F5-AD1106A65757}" type="pres">
      <dgm:prSet presAssocID="{69CCA05D-E003-4EEE-BEEE-3A8C8605D934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C88920CC-D884-46DA-B9F1-FE1E3B10441B}" type="pres">
      <dgm:prSet presAssocID="{43A93124-60B9-4BE3-A34C-8585C77BE5D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736ED-E303-42BD-A69C-1BF473BE9CCB}" type="pres">
      <dgm:prSet presAssocID="{AE52F307-092B-4B28-8C95-8A23686932B5}" presName="sibTrans" presStyleLbl="sibTrans2D1" presStyleIdx="1" presStyleCnt="4"/>
      <dgm:spPr/>
      <dgm:t>
        <a:bodyPr/>
        <a:lstStyle/>
        <a:p>
          <a:endParaRPr lang="ru-RU"/>
        </a:p>
      </dgm:t>
    </dgm:pt>
    <dgm:pt modelId="{EE48F0E1-C238-4A57-A47B-81F2BFB43B2C}" type="pres">
      <dgm:prSet presAssocID="{AE52F307-092B-4B28-8C95-8A23686932B5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23790827-8330-444B-B24F-188EAA646780}" type="pres">
      <dgm:prSet presAssocID="{D3586B24-BB1E-428C-976A-526CB7B9650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176E7-1CD4-4EB1-B411-4CAC7EFDB2FF}" type="pres">
      <dgm:prSet presAssocID="{721B6D45-4E1B-4B89-9A44-A3FEC797EC26}" presName="sibTrans" presStyleLbl="sibTrans2D1" presStyleIdx="2" presStyleCnt="4"/>
      <dgm:spPr/>
      <dgm:t>
        <a:bodyPr/>
        <a:lstStyle/>
        <a:p>
          <a:endParaRPr lang="ru-RU"/>
        </a:p>
      </dgm:t>
    </dgm:pt>
    <dgm:pt modelId="{DE10C7E3-6E92-4008-92F2-508E0A961C8D}" type="pres">
      <dgm:prSet presAssocID="{721B6D45-4E1B-4B89-9A44-A3FEC797EC26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3DA4A253-1187-4724-AAE2-689FBFAA620E}" type="pres">
      <dgm:prSet presAssocID="{92137121-2BA6-4792-A07B-EE84DCC60F1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3C3D7-6953-4B67-B0F4-D6505A3F94BB}" type="pres">
      <dgm:prSet presAssocID="{EE02AD61-4817-4CD2-B528-03D2782B7571}" presName="sibTrans" presStyleLbl="sibTrans2D1" presStyleIdx="3" presStyleCnt="4"/>
      <dgm:spPr/>
      <dgm:t>
        <a:bodyPr/>
        <a:lstStyle/>
        <a:p>
          <a:endParaRPr lang="ru-RU"/>
        </a:p>
      </dgm:t>
    </dgm:pt>
    <dgm:pt modelId="{AEEB654F-24C4-4AA4-92F0-CA64E304D861}" type="pres">
      <dgm:prSet presAssocID="{EE02AD61-4817-4CD2-B528-03D2782B7571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625B9378-962F-4251-8FFE-C9E0AABBB7FA}" type="pres">
      <dgm:prSet presAssocID="{8911401B-5360-4593-8421-EAAC6404E8D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B9BE84-8939-4C5B-88D0-6C7FE43E4E90}" type="presOf" srcId="{721B6D45-4E1B-4B89-9A44-A3FEC797EC26}" destId="{9A7176E7-1CD4-4EB1-B411-4CAC7EFDB2FF}" srcOrd="0" destOrd="0" presId="urn:microsoft.com/office/officeart/2005/8/layout/process1"/>
    <dgm:cxn modelId="{8698F002-2DDA-4A93-B556-59C629AAF49B}" type="presOf" srcId="{43A93124-60B9-4BE3-A34C-8585C77BE5DE}" destId="{C88920CC-D884-46DA-B9F1-FE1E3B10441B}" srcOrd="0" destOrd="0" presId="urn:microsoft.com/office/officeart/2005/8/layout/process1"/>
    <dgm:cxn modelId="{108A1AEA-31AB-4F71-B3FB-836907BB1B99}" type="presOf" srcId="{AE52F307-092B-4B28-8C95-8A23686932B5}" destId="{F51736ED-E303-42BD-A69C-1BF473BE9CCB}" srcOrd="0" destOrd="0" presId="urn:microsoft.com/office/officeart/2005/8/layout/process1"/>
    <dgm:cxn modelId="{75B33CD9-0356-4567-AA66-4D88FD329E9A}" type="presOf" srcId="{D3586B24-BB1E-428C-976A-526CB7B9650C}" destId="{23790827-8330-444B-B24F-188EAA646780}" srcOrd="0" destOrd="0" presId="urn:microsoft.com/office/officeart/2005/8/layout/process1"/>
    <dgm:cxn modelId="{4F6CA646-4058-4941-948B-D401BDDCB7D8}" type="presOf" srcId="{721B6D45-4E1B-4B89-9A44-A3FEC797EC26}" destId="{DE10C7E3-6E92-4008-92F2-508E0A961C8D}" srcOrd="1" destOrd="0" presId="urn:microsoft.com/office/officeart/2005/8/layout/process1"/>
    <dgm:cxn modelId="{C44C0552-259E-4988-9488-BF9B2A187211}" type="presOf" srcId="{36FD8C6B-DD65-4528-9707-A058047ABE74}" destId="{45157289-ECBF-4924-9287-671A5C9A53FE}" srcOrd="0" destOrd="0" presId="urn:microsoft.com/office/officeart/2005/8/layout/process1"/>
    <dgm:cxn modelId="{03B01DA6-6729-4928-A2D8-4418ACF7466F}" type="presOf" srcId="{DC5EC93B-E262-4AD7-8C84-AEE9548217F1}" destId="{6901DD33-ADA0-4985-946A-1C9C165DBF04}" srcOrd="0" destOrd="0" presId="urn:microsoft.com/office/officeart/2005/8/layout/process1"/>
    <dgm:cxn modelId="{9D950324-2036-439A-9BEB-37A6B136E45A}" type="presOf" srcId="{69CCA05D-E003-4EEE-BEEE-3A8C8605D934}" destId="{F180B527-5FB4-4250-95F5-AD1106A65757}" srcOrd="1" destOrd="0" presId="urn:microsoft.com/office/officeart/2005/8/layout/process1"/>
    <dgm:cxn modelId="{89BB13E6-E5BD-4527-9CCB-77B6D17E0E4F}" type="presOf" srcId="{AE52F307-092B-4B28-8C95-8A23686932B5}" destId="{EE48F0E1-C238-4A57-A47B-81F2BFB43B2C}" srcOrd="1" destOrd="0" presId="urn:microsoft.com/office/officeart/2005/8/layout/process1"/>
    <dgm:cxn modelId="{B3CF00BE-E99C-4D7E-8053-B360BB01E761}" srcId="{36FD8C6B-DD65-4528-9707-A058047ABE74}" destId="{D3586B24-BB1E-428C-976A-526CB7B9650C}" srcOrd="2" destOrd="0" parTransId="{7778CFCD-431B-4E76-A9CD-7BE3D4EF6605}" sibTransId="{721B6D45-4E1B-4B89-9A44-A3FEC797EC26}"/>
    <dgm:cxn modelId="{B67705BF-BE75-470C-9014-05E1F8924928}" srcId="{36FD8C6B-DD65-4528-9707-A058047ABE74}" destId="{DC5EC93B-E262-4AD7-8C84-AEE9548217F1}" srcOrd="0" destOrd="0" parTransId="{3265C97C-8F73-4069-B6BF-B1C5CCC060A6}" sibTransId="{69CCA05D-E003-4EEE-BEEE-3A8C8605D934}"/>
    <dgm:cxn modelId="{864CDCCB-D358-459E-8BC1-16DADC4D2C18}" srcId="{36FD8C6B-DD65-4528-9707-A058047ABE74}" destId="{43A93124-60B9-4BE3-A34C-8585C77BE5DE}" srcOrd="1" destOrd="0" parTransId="{07308566-CDAF-45A0-805E-4AEE81851646}" sibTransId="{AE52F307-092B-4B28-8C95-8A23686932B5}"/>
    <dgm:cxn modelId="{62428D0C-739F-4B5D-A6D1-060D54FDF5E5}" srcId="{36FD8C6B-DD65-4528-9707-A058047ABE74}" destId="{92137121-2BA6-4792-A07B-EE84DCC60F1C}" srcOrd="3" destOrd="0" parTransId="{E85629B4-6E16-4547-A742-F24D3B228250}" sibTransId="{EE02AD61-4817-4CD2-B528-03D2782B7571}"/>
    <dgm:cxn modelId="{0A7000B1-B284-445F-B0E8-B6405FB94D53}" type="presOf" srcId="{69CCA05D-E003-4EEE-BEEE-3A8C8605D934}" destId="{ED1A1C0E-50EE-409E-81D2-1DA959864A6B}" srcOrd="0" destOrd="0" presId="urn:microsoft.com/office/officeart/2005/8/layout/process1"/>
    <dgm:cxn modelId="{2CEE427B-A865-45A4-A93A-BBB5253509F1}" type="presOf" srcId="{EE02AD61-4817-4CD2-B528-03D2782B7571}" destId="{12D3C3D7-6953-4B67-B0F4-D6505A3F94BB}" srcOrd="0" destOrd="0" presId="urn:microsoft.com/office/officeart/2005/8/layout/process1"/>
    <dgm:cxn modelId="{A90AA076-50CE-43A9-9AA9-E997B3A0C128}" type="presOf" srcId="{EE02AD61-4817-4CD2-B528-03D2782B7571}" destId="{AEEB654F-24C4-4AA4-92F0-CA64E304D861}" srcOrd="1" destOrd="0" presId="urn:microsoft.com/office/officeart/2005/8/layout/process1"/>
    <dgm:cxn modelId="{18184E73-7602-4190-99CA-B953F7705284}" type="presOf" srcId="{92137121-2BA6-4792-A07B-EE84DCC60F1C}" destId="{3DA4A253-1187-4724-AAE2-689FBFAA620E}" srcOrd="0" destOrd="0" presId="urn:microsoft.com/office/officeart/2005/8/layout/process1"/>
    <dgm:cxn modelId="{E39E1ED1-57C4-48BB-857C-275A57885D54}" type="presOf" srcId="{8911401B-5360-4593-8421-EAAC6404E8D7}" destId="{625B9378-962F-4251-8FFE-C9E0AABBB7FA}" srcOrd="0" destOrd="0" presId="urn:microsoft.com/office/officeart/2005/8/layout/process1"/>
    <dgm:cxn modelId="{71A6DF7C-5B88-4618-8F3A-DE106C6455EB}" srcId="{36FD8C6B-DD65-4528-9707-A058047ABE74}" destId="{8911401B-5360-4593-8421-EAAC6404E8D7}" srcOrd="4" destOrd="0" parTransId="{0ADE39EA-7EE1-48C5-8C1B-8C600658E5D2}" sibTransId="{625B4531-FAA8-421C-B74C-050DB3BFA10F}"/>
    <dgm:cxn modelId="{D270E013-714D-4FCC-8BA9-00CE010DF16F}" type="presParOf" srcId="{45157289-ECBF-4924-9287-671A5C9A53FE}" destId="{6901DD33-ADA0-4985-946A-1C9C165DBF04}" srcOrd="0" destOrd="0" presId="urn:microsoft.com/office/officeart/2005/8/layout/process1"/>
    <dgm:cxn modelId="{3F291266-4A9A-4D97-BB6E-D0FD90C5FFEA}" type="presParOf" srcId="{45157289-ECBF-4924-9287-671A5C9A53FE}" destId="{ED1A1C0E-50EE-409E-81D2-1DA959864A6B}" srcOrd="1" destOrd="0" presId="urn:microsoft.com/office/officeart/2005/8/layout/process1"/>
    <dgm:cxn modelId="{EC732D8E-F469-4153-A6DF-C57A9FC0F294}" type="presParOf" srcId="{ED1A1C0E-50EE-409E-81D2-1DA959864A6B}" destId="{F180B527-5FB4-4250-95F5-AD1106A65757}" srcOrd="0" destOrd="0" presId="urn:microsoft.com/office/officeart/2005/8/layout/process1"/>
    <dgm:cxn modelId="{B1591119-8E7E-43B6-BBCF-CA15F7571252}" type="presParOf" srcId="{45157289-ECBF-4924-9287-671A5C9A53FE}" destId="{C88920CC-D884-46DA-B9F1-FE1E3B10441B}" srcOrd="2" destOrd="0" presId="urn:microsoft.com/office/officeart/2005/8/layout/process1"/>
    <dgm:cxn modelId="{3AC0F9D2-E204-4C13-8504-A23B21FF647F}" type="presParOf" srcId="{45157289-ECBF-4924-9287-671A5C9A53FE}" destId="{F51736ED-E303-42BD-A69C-1BF473BE9CCB}" srcOrd="3" destOrd="0" presId="urn:microsoft.com/office/officeart/2005/8/layout/process1"/>
    <dgm:cxn modelId="{529E29F7-E9DB-40BB-84F4-52ACEBF9D008}" type="presParOf" srcId="{F51736ED-E303-42BD-A69C-1BF473BE9CCB}" destId="{EE48F0E1-C238-4A57-A47B-81F2BFB43B2C}" srcOrd="0" destOrd="0" presId="urn:microsoft.com/office/officeart/2005/8/layout/process1"/>
    <dgm:cxn modelId="{14C14CDE-E0E5-4B22-BD17-9B649F958B61}" type="presParOf" srcId="{45157289-ECBF-4924-9287-671A5C9A53FE}" destId="{23790827-8330-444B-B24F-188EAA646780}" srcOrd="4" destOrd="0" presId="urn:microsoft.com/office/officeart/2005/8/layout/process1"/>
    <dgm:cxn modelId="{6A78F167-5C26-47D9-8345-25C0A04BA657}" type="presParOf" srcId="{45157289-ECBF-4924-9287-671A5C9A53FE}" destId="{9A7176E7-1CD4-4EB1-B411-4CAC7EFDB2FF}" srcOrd="5" destOrd="0" presId="urn:microsoft.com/office/officeart/2005/8/layout/process1"/>
    <dgm:cxn modelId="{75BE1A8A-A588-4F2D-A874-8AF1260C90D0}" type="presParOf" srcId="{9A7176E7-1CD4-4EB1-B411-4CAC7EFDB2FF}" destId="{DE10C7E3-6E92-4008-92F2-508E0A961C8D}" srcOrd="0" destOrd="0" presId="urn:microsoft.com/office/officeart/2005/8/layout/process1"/>
    <dgm:cxn modelId="{EF30AD1E-70B5-4D9E-BB55-6D0CBBDA3BF1}" type="presParOf" srcId="{45157289-ECBF-4924-9287-671A5C9A53FE}" destId="{3DA4A253-1187-4724-AAE2-689FBFAA620E}" srcOrd="6" destOrd="0" presId="urn:microsoft.com/office/officeart/2005/8/layout/process1"/>
    <dgm:cxn modelId="{3445DFEC-3694-46C2-8896-5332B14A6565}" type="presParOf" srcId="{45157289-ECBF-4924-9287-671A5C9A53FE}" destId="{12D3C3D7-6953-4B67-B0F4-D6505A3F94BB}" srcOrd="7" destOrd="0" presId="urn:microsoft.com/office/officeart/2005/8/layout/process1"/>
    <dgm:cxn modelId="{A112D4D4-EFD0-4947-A8CF-39434A030267}" type="presParOf" srcId="{12D3C3D7-6953-4B67-B0F4-D6505A3F94BB}" destId="{AEEB654F-24C4-4AA4-92F0-CA64E304D861}" srcOrd="0" destOrd="0" presId="urn:microsoft.com/office/officeart/2005/8/layout/process1"/>
    <dgm:cxn modelId="{D9668835-AA6C-42D1-A70B-1B81D2770B67}" type="presParOf" srcId="{45157289-ECBF-4924-9287-671A5C9A53FE}" destId="{625B9378-962F-4251-8FFE-C9E0AABBB7FA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A7D22A-EF9E-4769-AE4B-520DAC407A8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4545B5-C8B5-4FCA-896B-3F611F903223}">
      <dgm:prSet phldrT="[Текст]" custT="1"/>
      <dgm:spPr/>
      <dgm:t>
        <a:bodyPr/>
        <a:lstStyle/>
        <a:p>
          <a:r>
            <a:rPr lang="ru-RU" sz="1400" dirty="0" smtClean="0"/>
            <a:t>Март 2026</a:t>
          </a:r>
          <a:endParaRPr lang="ru-RU" sz="1400" dirty="0"/>
        </a:p>
      </dgm:t>
    </dgm:pt>
    <dgm:pt modelId="{CDAA9A2A-0900-4149-B298-7D223057518F}" type="parTrans" cxnId="{6E2CE9B6-D314-4E81-939F-470DE3D1DEA0}">
      <dgm:prSet/>
      <dgm:spPr/>
      <dgm:t>
        <a:bodyPr/>
        <a:lstStyle/>
        <a:p>
          <a:endParaRPr lang="ru-RU"/>
        </a:p>
      </dgm:t>
    </dgm:pt>
    <dgm:pt modelId="{C6C19A8A-656F-438E-ADBA-CA26AE254C01}" type="sibTrans" cxnId="{6E2CE9B6-D314-4E81-939F-470DE3D1DEA0}">
      <dgm:prSet/>
      <dgm:spPr/>
      <dgm:t>
        <a:bodyPr/>
        <a:lstStyle/>
        <a:p>
          <a:endParaRPr lang="ru-RU"/>
        </a:p>
      </dgm:t>
    </dgm:pt>
    <dgm:pt modelId="{192BA6EE-AF29-4296-8FB9-5BBD20BE8F05}">
      <dgm:prSet phldrT="[Текст]"/>
      <dgm:spPr/>
      <dgm:t>
        <a:bodyPr/>
        <a:lstStyle/>
        <a:p>
          <a:r>
            <a:rPr lang="ru-RU" dirty="0" smtClean="0"/>
            <a:t>Предварительный отбор Министерства экономического развития Российский Федерации. Для проверки и доработки документов</a:t>
          </a:r>
          <a:endParaRPr lang="ru-RU" dirty="0"/>
        </a:p>
      </dgm:t>
    </dgm:pt>
    <dgm:pt modelId="{CAB73E05-3370-42CE-8BDB-C4D4CEBDE451}" type="parTrans" cxnId="{B8E587F9-BD9D-4E26-8BD8-EA41AF517D1E}">
      <dgm:prSet/>
      <dgm:spPr/>
      <dgm:t>
        <a:bodyPr/>
        <a:lstStyle/>
        <a:p>
          <a:endParaRPr lang="ru-RU"/>
        </a:p>
      </dgm:t>
    </dgm:pt>
    <dgm:pt modelId="{095C9562-155C-4358-BD92-495A85DA9C43}" type="sibTrans" cxnId="{B8E587F9-BD9D-4E26-8BD8-EA41AF517D1E}">
      <dgm:prSet/>
      <dgm:spPr/>
      <dgm:t>
        <a:bodyPr/>
        <a:lstStyle/>
        <a:p>
          <a:endParaRPr lang="ru-RU"/>
        </a:p>
      </dgm:t>
    </dgm:pt>
    <dgm:pt modelId="{8B52CF52-233C-4B26-94ED-044CFFCE9FF6}">
      <dgm:prSet phldrT="[Текст]" custT="1"/>
      <dgm:spPr/>
      <dgm:t>
        <a:bodyPr/>
        <a:lstStyle/>
        <a:p>
          <a:r>
            <a:rPr lang="ru-RU" sz="1400" dirty="0" smtClean="0"/>
            <a:t>Июнь 2026</a:t>
          </a:r>
          <a:endParaRPr lang="ru-RU" sz="1400" dirty="0"/>
        </a:p>
      </dgm:t>
    </dgm:pt>
    <dgm:pt modelId="{AD795093-F288-4C94-A0EC-8B996B4464BD}" type="parTrans" cxnId="{B952865F-FC98-48B1-A068-7A94A7908F5C}">
      <dgm:prSet/>
      <dgm:spPr/>
      <dgm:t>
        <a:bodyPr/>
        <a:lstStyle/>
        <a:p>
          <a:endParaRPr lang="ru-RU"/>
        </a:p>
      </dgm:t>
    </dgm:pt>
    <dgm:pt modelId="{B04B0FF0-0D50-47F6-B355-263F70C4C061}" type="sibTrans" cxnId="{B952865F-FC98-48B1-A068-7A94A7908F5C}">
      <dgm:prSet/>
      <dgm:spPr/>
      <dgm:t>
        <a:bodyPr/>
        <a:lstStyle/>
        <a:p>
          <a:endParaRPr lang="ru-RU"/>
        </a:p>
      </dgm:t>
    </dgm:pt>
    <dgm:pt modelId="{1EC02028-F28D-4BF1-828B-493D5F1EFCF7}">
      <dgm:prSet phldrT="[Текст]"/>
      <dgm:spPr/>
      <dgm:t>
        <a:bodyPr/>
        <a:lstStyle/>
        <a:p>
          <a:r>
            <a:rPr lang="ru-RU" dirty="0" smtClean="0"/>
            <a:t>Основной отбор Министерства экономического развития Российский Федерации</a:t>
          </a:r>
          <a:endParaRPr lang="ru-RU" dirty="0"/>
        </a:p>
      </dgm:t>
    </dgm:pt>
    <dgm:pt modelId="{ED3017B4-BE19-44FF-AB3D-07302894877B}" type="parTrans" cxnId="{C6A492AF-4651-4FBD-A7E2-00F73E2B8577}">
      <dgm:prSet/>
      <dgm:spPr/>
      <dgm:t>
        <a:bodyPr/>
        <a:lstStyle/>
        <a:p>
          <a:endParaRPr lang="ru-RU"/>
        </a:p>
      </dgm:t>
    </dgm:pt>
    <dgm:pt modelId="{9EF89CEC-51BA-4691-9E39-1A2AF149F0EE}" type="sibTrans" cxnId="{C6A492AF-4651-4FBD-A7E2-00F73E2B8577}">
      <dgm:prSet/>
      <dgm:spPr/>
      <dgm:t>
        <a:bodyPr/>
        <a:lstStyle/>
        <a:p>
          <a:endParaRPr lang="ru-RU"/>
        </a:p>
      </dgm:t>
    </dgm:pt>
    <dgm:pt modelId="{9BD895F4-81A8-4DF7-9A7A-87196016812C}">
      <dgm:prSet phldrT="[Текст]" custT="1"/>
      <dgm:spPr/>
      <dgm:t>
        <a:bodyPr/>
        <a:lstStyle/>
        <a:p>
          <a:r>
            <a:rPr lang="ru-RU" sz="1400" dirty="0" smtClean="0"/>
            <a:t>Август 2026</a:t>
          </a:r>
          <a:endParaRPr lang="ru-RU" sz="1400" dirty="0"/>
        </a:p>
      </dgm:t>
    </dgm:pt>
    <dgm:pt modelId="{B5810F6E-3D04-4AFE-AFC0-BF3A35E38EF0}" type="parTrans" cxnId="{198C8849-FDA3-41C0-8771-3C3E8F6AD2D3}">
      <dgm:prSet/>
      <dgm:spPr/>
      <dgm:t>
        <a:bodyPr/>
        <a:lstStyle/>
        <a:p>
          <a:endParaRPr lang="ru-RU"/>
        </a:p>
      </dgm:t>
    </dgm:pt>
    <dgm:pt modelId="{82DCFF54-BB4F-472B-ACDC-BE70B13A7855}" type="sibTrans" cxnId="{198C8849-FDA3-41C0-8771-3C3E8F6AD2D3}">
      <dgm:prSet/>
      <dgm:spPr/>
      <dgm:t>
        <a:bodyPr/>
        <a:lstStyle/>
        <a:p>
          <a:endParaRPr lang="ru-RU"/>
        </a:p>
      </dgm:t>
    </dgm:pt>
    <dgm:pt modelId="{297504FF-5D4C-4093-AE39-FA899B29C68D}">
      <dgm:prSet phldrT="[Текст]"/>
      <dgm:spPr/>
      <dgm:t>
        <a:bodyPr/>
        <a:lstStyle/>
        <a:p>
          <a:r>
            <a:rPr lang="ru-RU" dirty="0" smtClean="0"/>
            <a:t>Объявление результата отбора </a:t>
          </a:r>
          <a:endParaRPr lang="ru-RU" dirty="0"/>
        </a:p>
      </dgm:t>
    </dgm:pt>
    <dgm:pt modelId="{9B72A4F5-0B94-4E5D-9A89-D55D77B328DC}" type="parTrans" cxnId="{2D6CE5A0-3FD9-4063-BCA9-62CCECC47530}">
      <dgm:prSet/>
      <dgm:spPr/>
      <dgm:t>
        <a:bodyPr/>
        <a:lstStyle/>
        <a:p>
          <a:endParaRPr lang="ru-RU"/>
        </a:p>
      </dgm:t>
    </dgm:pt>
    <dgm:pt modelId="{5FF011AF-948E-4B5D-9FB0-07D6A15A29B8}" type="sibTrans" cxnId="{2D6CE5A0-3FD9-4063-BCA9-62CCECC47530}">
      <dgm:prSet/>
      <dgm:spPr/>
      <dgm:t>
        <a:bodyPr/>
        <a:lstStyle/>
        <a:p>
          <a:endParaRPr lang="ru-RU"/>
        </a:p>
      </dgm:t>
    </dgm:pt>
    <dgm:pt modelId="{E9F78C7C-00B7-4573-894A-09C97DABF04E}">
      <dgm:prSet phldrT="[Текст]" custT="1"/>
      <dgm:spPr/>
      <dgm:t>
        <a:bodyPr/>
        <a:lstStyle/>
        <a:p>
          <a:r>
            <a:rPr lang="ru-RU" sz="1400" dirty="0" smtClean="0"/>
            <a:t>Декабрь 2026</a:t>
          </a:r>
          <a:endParaRPr lang="ru-RU" sz="1400" dirty="0"/>
        </a:p>
      </dgm:t>
    </dgm:pt>
    <dgm:pt modelId="{663B59A8-B5B9-4358-A2F2-D490CFEED179}" type="parTrans" cxnId="{2A9D8114-32DD-49CD-B861-EB564DD6073A}">
      <dgm:prSet/>
      <dgm:spPr/>
      <dgm:t>
        <a:bodyPr/>
        <a:lstStyle/>
        <a:p>
          <a:endParaRPr lang="ru-RU"/>
        </a:p>
      </dgm:t>
    </dgm:pt>
    <dgm:pt modelId="{0B43FA4A-0CFB-455D-809E-92FE279F24A4}" type="sibTrans" cxnId="{2A9D8114-32DD-49CD-B861-EB564DD6073A}">
      <dgm:prSet/>
      <dgm:spPr/>
      <dgm:t>
        <a:bodyPr/>
        <a:lstStyle/>
        <a:p>
          <a:endParaRPr lang="ru-RU"/>
        </a:p>
      </dgm:t>
    </dgm:pt>
    <dgm:pt modelId="{ABA59A5E-8BEE-415C-91A9-4DD59EC9965D}">
      <dgm:prSet phldrT="[Текст]"/>
      <dgm:spPr/>
      <dgm:t>
        <a:bodyPr/>
        <a:lstStyle/>
        <a:p>
          <a:r>
            <a:rPr lang="ru-RU" dirty="0" smtClean="0"/>
            <a:t>Заключение соглашения</a:t>
          </a:r>
          <a:endParaRPr lang="ru-RU" dirty="0"/>
        </a:p>
      </dgm:t>
    </dgm:pt>
    <dgm:pt modelId="{1438F39C-C1CD-477B-9940-45691610E269}" type="parTrans" cxnId="{2075F497-1297-42C6-98AC-C2E2AB3B9A52}">
      <dgm:prSet/>
      <dgm:spPr/>
      <dgm:t>
        <a:bodyPr/>
        <a:lstStyle/>
        <a:p>
          <a:endParaRPr lang="ru-RU"/>
        </a:p>
      </dgm:t>
    </dgm:pt>
    <dgm:pt modelId="{8EC11F51-A225-42C5-837C-73CFFB049143}" type="sibTrans" cxnId="{2075F497-1297-42C6-98AC-C2E2AB3B9A52}">
      <dgm:prSet/>
      <dgm:spPr/>
      <dgm:t>
        <a:bodyPr/>
        <a:lstStyle/>
        <a:p>
          <a:endParaRPr lang="ru-RU"/>
        </a:p>
      </dgm:t>
    </dgm:pt>
    <dgm:pt modelId="{903D1FA1-53FB-42AF-BD4F-7BCA7ADCC1E2}">
      <dgm:prSet phldrT="[Текст]" custT="1"/>
      <dgm:spPr/>
      <dgm:t>
        <a:bodyPr/>
        <a:lstStyle/>
        <a:p>
          <a:r>
            <a:rPr lang="ru-RU" sz="1400" dirty="0" smtClean="0"/>
            <a:t>2027 </a:t>
          </a:r>
          <a:endParaRPr lang="ru-RU" sz="1400" dirty="0"/>
        </a:p>
      </dgm:t>
    </dgm:pt>
    <dgm:pt modelId="{F1BD30BC-3988-495D-8550-4A73889BC9AF}" type="parTrans" cxnId="{00700719-4E45-4FD4-926B-3AFC1E2A6ED5}">
      <dgm:prSet/>
      <dgm:spPr/>
      <dgm:t>
        <a:bodyPr/>
        <a:lstStyle/>
        <a:p>
          <a:endParaRPr lang="ru-RU"/>
        </a:p>
      </dgm:t>
    </dgm:pt>
    <dgm:pt modelId="{7D1E9025-157A-46CC-9D87-4B91E0FAA181}" type="sibTrans" cxnId="{00700719-4E45-4FD4-926B-3AFC1E2A6ED5}">
      <dgm:prSet/>
      <dgm:spPr/>
      <dgm:t>
        <a:bodyPr/>
        <a:lstStyle/>
        <a:p>
          <a:endParaRPr lang="ru-RU"/>
        </a:p>
      </dgm:t>
    </dgm:pt>
    <dgm:pt modelId="{9039C46F-D051-41A8-91A0-1A207A44FC61}">
      <dgm:prSet phldrT="[Текст]"/>
      <dgm:spPr/>
      <dgm:t>
        <a:bodyPr/>
        <a:lstStyle/>
        <a:p>
          <a:r>
            <a:rPr lang="ru-RU" dirty="0" smtClean="0"/>
            <a:t>Предоставление субсидии </a:t>
          </a:r>
          <a:endParaRPr lang="ru-RU" dirty="0"/>
        </a:p>
      </dgm:t>
    </dgm:pt>
    <dgm:pt modelId="{F6F22F44-3AC1-41F4-9FD2-B575BF3ABFFE}" type="parTrans" cxnId="{12B986EF-AF62-4EC0-98E3-E8AA0DF17576}">
      <dgm:prSet/>
      <dgm:spPr/>
      <dgm:t>
        <a:bodyPr/>
        <a:lstStyle/>
        <a:p>
          <a:endParaRPr lang="ru-RU"/>
        </a:p>
      </dgm:t>
    </dgm:pt>
    <dgm:pt modelId="{85591112-4AE7-4139-B097-6CDFE4C6C043}" type="sibTrans" cxnId="{12B986EF-AF62-4EC0-98E3-E8AA0DF17576}">
      <dgm:prSet/>
      <dgm:spPr/>
      <dgm:t>
        <a:bodyPr/>
        <a:lstStyle/>
        <a:p>
          <a:endParaRPr lang="ru-RU"/>
        </a:p>
      </dgm:t>
    </dgm:pt>
    <dgm:pt modelId="{DD5CF5C2-E287-468A-B3E7-95BFDAC0A92E}" type="pres">
      <dgm:prSet presAssocID="{7FA7D22A-EF9E-4769-AE4B-520DAC407A8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4C65A7-7CFC-4EF1-9910-461F7F4950BB}" type="pres">
      <dgm:prSet presAssocID="{BA4545B5-C8B5-4FCA-896B-3F611F903223}" presName="composite" presStyleCnt="0"/>
      <dgm:spPr/>
    </dgm:pt>
    <dgm:pt modelId="{EAE5E59A-20A6-4EFE-8014-B2349D3B9B89}" type="pres">
      <dgm:prSet presAssocID="{BA4545B5-C8B5-4FCA-896B-3F611F903223}" presName="parentText" presStyleLbl="alignNode1" presStyleIdx="0" presStyleCnt="5" custScaleY="13211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494049-B102-4270-B97F-696CA9139E2B}" type="pres">
      <dgm:prSet presAssocID="{BA4545B5-C8B5-4FCA-896B-3F611F903223}" presName="descendantText" presStyleLbl="alignAcc1" presStyleIdx="0" presStyleCnt="5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89BBB0-6AFE-4A89-9260-E6428DEF73FE}" type="pres">
      <dgm:prSet presAssocID="{C6C19A8A-656F-438E-ADBA-CA26AE254C01}" presName="sp" presStyleCnt="0"/>
      <dgm:spPr/>
    </dgm:pt>
    <dgm:pt modelId="{EA69631D-5150-4B55-A8CC-1F29634177B1}" type="pres">
      <dgm:prSet presAssocID="{8B52CF52-233C-4B26-94ED-044CFFCE9FF6}" presName="composite" presStyleCnt="0"/>
      <dgm:spPr/>
    </dgm:pt>
    <dgm:pt modelId="{CBF9AAC4-116F-4E2E-B521-D703EE276E5B}" type="pres">
      <dgm:prSet presAssocID="{8B52CF52-233C-4B26-94ED-044CFFCE9FF6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993ADD-9055-4D1B-BD9B-AE5498ED6F66}" type="pres">
      <dgm:prSet presAssocID="{8B52CF52-233C-4B26-94ED-044CFFCE9FF6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96C619-B7DD-4326-9010-2729E35D65E6}" type="pres">
      <dgm:prSet presAssocID="{B04B0FF0-0D50-47F6-B355-263F70C4C061}" presName="sp" presStyleCnt="0"/>
      <dgm:spPr/>
    </dgm:pt>
    <dgm:pt modelId="{AE449D8B-EBF9-4656-9975-DF6DC4073065}" type="pres">
      <dgm:prSet presAssocID="{9BD895F4-81A8-4DF7-9A7A-87196016812C}" presName="composite" presStyleCnt="0"/>
      <dgm:spPr/>
    </dgm:pt>
    <dgm:pt modelId="{285673EF-CD29-4B1A-BB53-2A89378FEECD}" type="pres">
      <dgm:prSet presAssocID="{9BD895F4-81A8-4DF7-9A7A-87196016812C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74009-2B3A-4E8E-BD48-0C8F84FD3693}" type="pres">
      <dgm:prSet presAssocID="{9BD895F4-81A8-4DF7-9A7A-87196016812C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3881F3-75FC-43F6-A13E-E2A34FFA9F51}" type="pres">
      <dgm:prSet presAssocID="{82DCFF54-BB4F-472B-ACDC-BE70B13A7855}" presName="sp" presStyleCnt="0"/>
      <dgm:spPr/>
    </dgm:pt>
    <dgm:pt modelId="{00D75B50-5ACA-49B5-943D-E098C5A8A867}" type="pres">
      <dgm:prSet presAssocID="{E9F78C7C-00B7-4573-894A-09C97DABF04E}" presName="composite" presStyleCnt="0"/>
      <dgm:spPr/>
    </dgm:pt>
    <dgm:pt modelId="{C5EFC428-BE0C-4D95-ACCE-12C12A3CE9B6}" type="pres">
      <dgm:prSet presAssocID="{E9F78C7C-00B7-4573-894A-09C97DABF04E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0041AD-7EE0-4822-958D-0BC1981E2BFE}" type="pres">
      <dgm:prSet presAssocID="{E9F78C7C-00B7-4573-894A-09C97DABF04E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55E60-91F1-454C-9A57-1EFD2774786F}" type="pres">
      <dgm:prSet presAssocID="{0B43FA4A-0CFB-455D-809E-92FE279F24A4}" presName="sp" presStyleCnt="0"/>
      <dgm:spPr/>
    </dgm:pt>
    <dgm:pt modelId="{45DE01C5-48EE-426E-8611-0BA62474E910}" type="pres">
      <dgm:prSet presAssocID="{903D1FA1-53FB-42AF-BD4F-7BCA7ADCC1E2}" presName="composite" presStyleCnt="0"/>
      <dgm:spPr/>
    </dgm:pt>
    <dgm:pt modelId="{35E0897D-3560-441B-85EC-AF4B0943EC25}" type="pres">
      <dgm:prSet presAssocID="{903D1FA1-53FB-42AF-BD4F-7BCA7ADCC1E2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C42D5E-86AC-418E-80B7-20E1BE3D24F8}" type="pres">
      <dgm:prSet presAssocID="{903D1FA1-53FB-42AF-BD4F-7BCA7ADCC1E2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4FA5BD-AC1B-435F-BB41-A8C9355105EC}" type="presOf" srcId="{9BD895F4-81A8-4DF7-9A7A-87196016812C}" destId="{285673EF-CD29-4B1A-BB53-2A89378FEECD}" srcOrd="0" destOrd="0" presId="urn:microsoft.com/office/officeart/2005/8/layout/chevron2"/>
    <dgm:cxn modelId="{6E2CE9B6-D314-4E81-939F-470DE3D1DEA0}" srcId="{7FA7D22A-EF9E-4769-AE4B-520DAC407A84}" destId="{BA4545B5-C8B5-4FCA-896B-3F611F903223}" srcOrd="0" destOrd="0" parTransId="{CDAA9A2A-0900-4149-B298-7D223057518F}" sibTransId="{C6C19A8A-656F-438E-ADBA-CA26AE254C01}"/>
    <dgm:cxn modelId="{2075F497-1297-42C6-98AC-C2E2AB3B9A52}" srcId="{E9F78C7C-00B7-4573-894A-09C97DABF04E}" destId="{ABA59A5E-8BEE-415C-91A9-4DD59EC9965D}" srcOrd="0" destOrd="0" parTransId="{1438F39C-C1CD-477B-9940-45691610E269}" sibTransId="{8EC11F51-A225-42C5-837C-73CFFB049143}"/>
    <dgm:cxn modelId="{12B986EF-AF62-4EC0-98E3-E8AA0DF17576}" srcId="{903D1FA1-53FB-42AF-BD4F-7BCA7ADCC1E2}" destId="{9039C46F-D051-41A8-91A0-1A207A44FC61}" srcOrd="0" destOrd="0" parTransId="{F6F22F44-3AC1-41F4-9FD2-B575BF3ABFFE}" sibTransId="{85591112-4AE7-4139-B097-6CDFE4C6C043}"/>
    <dgm:cxn modelId="{B952865F-FC98-48B1-A068-7A94A7908F5C}" srcId="{7FA7D22A-EF9E-4769-AE4B-520DAC407A84}" destId="{8B52CF52-233C-4B26-94ED-044CFFCE9FF6}" srcOrd="1" destOrd="0" parTransId="{AD795093-F288-4C94-A0EC-8B996B4464BD}" sibTransId="{B04B0FF0-0D50-47F6-B355-263F70C4C061}"/>
    <dgm:cxn modelId="{64F2B6A3-EF07-4D3B-A5F9-0BF5D7BF0AC6}" type="presOf" srcId="{903D1FA1-53FB-42AF-BD4F-7BCA7ADCC1E2}" destId="{35E0897D-3560-441B-85EC-AF4B0943EC25}" srcOrd="0" destOrd="0" presId="urn:microsoft.com/office/officeart/2005/8/layout/chevron2"/>
    <dgm:cxn modelId="{2A9D8114-32DD-49CD-B861-EB564DD6073A}" srcId="{7FA7D22A-EF9E-4769-AE4B-520DAC407A84}" destId="{E9F78C7C-00B7-4573-894A-09C97DABF04E}" srcOrd="3" destOrd="0" parTransId="{663B59A8-B5B9-4358-A2F2-D490CFEED179}" sibTransId="{0B43FA4A-0CFB-455D-809E-92FE279F24A4}"/>
    <dgm:cxn modelId="{69EA4F7B-691D-4198-9612-3F77C31CF5C3}" type="presOf" srcId="{E9F78C7C-00B7-4573-894A-09C97DABF04E}" destId="{C5EFC428-BE0C-4D95-ACCE-12C12A3CE9B6}" srcOrd="0" destOrd="0" presId="urn:microsoft.com/office/officeart/2005/8/layout/chevron2"/>
    <dgm:cxn modelId="{B8E587F9-BD9D-4E26-8BD8-EA41AF517D1E}" srcId="{BA4545B5-C8B5-4FCA-896B-3F611F903223}" destId="{192BA6EE-AF29-4296-8FB9-5BBD20BE8F05}" srcOrd="0" destOrd="0" parTransId="{CAB73E05-3370-42CE-8BDB-C4D4CEBDE451}" sibTransId="{095C9562-155C-4358-BD92-495A85DA9C43}"/>
    <dgm:cxn modelId="{2D82F332-8859-447E-88CB-BCD50C5ECA9E}" type="presOf" srcId="{297504FF-5D4C-4093-AE39-FA899B29C68D}" destId="{40474009-2B3A-4E8E-BD48-0C8F84FD3693}" srcOrd="0" destOrd="0" presId="urn:microsoft.com/office/officeart/2005/8/layout/chevron2"/>
    <dgm:cxn modelId="{DF46DF54-2A6F-412A-8F4F-E5F440EB28CB}" type="presOf" srcId="{7FA7D22A-EF9E-4769-AE4B-520DAC407A84}" destId="{DD5CF5C2-E287-468A-B3E7-95BFDAC0A92E}" srcOrd="0" destOrd="0" presId="urn:microsoft.com/office/officeart/2005/8/layout/chevron2"/>
    <dgm:cxn modelId="{4E6D8CEC-E5E4-4B17-B768-0A7E4884A719}" type="presOf" srcId="{1EC02028-F28D-4BF1-828B-493D5F1EFCF7}" destId="{92993ADD-9055-4D1B-BD9B-AE5498ED6F66}" srcOrd="0" destOrd="0" presId="urn:microsoft.com/office/officeart/2005/8/layout/chevron2"/>
    <dgm:cxn modelId="{00700719-4E45-4FD4-926B-3AFC1E2A6ED5}" srcId="{7FA7D22A-EF9E-4769-AE4B-520DAC407A84}" destId="{903D1FA1-53FB-42AF-BD4F-7BCA7ADCC1E2}" srcOrd="4" destOrd="0" parTransId="{F1BD30BC-3988-495D-8550-4A73889BC9AF}" sibTransId="{7D1E9025-157A-46CC-9D87-4B91E0FAA181}"/>
    <dgm:cxn modelId="{C6A492AF-4651-4FBD-A7E2-00F73E2B8577}" srcId="{8B52CF52-233C-4B26-94ED-044CFFCE9FF6}" destId="{1EC02028-F28D-4BF1-828B-493D5F1EFCF7}" srcOrd="0" destOrd="0" parTransId="{ED3017B4-BE19-44FF-AB3D-07302894877B}" sibTransId="{9EF89CEC-51BA-4691-9E39-1A2AF149F0EE}"/>
    <dgm:cxn modelId="{198C8849-FDA3-41C0-8771-3C3E8F6AD2D3}" srcId="{7FA7D22A-EF9E-4769-AE4B-520DAC407A84}" destId="{9BD895F4-81A8-4DF7-9A7A-87196016812C}" srcOrd="2" destOrd="0" parTransId="{B5810F6E-3D04-4AFE-AFC0-BF3A35E38EF0}" sibTransId="{82DCFF54-BB4F-472B-ACDC-BE70B13A7855}"/>
    <dgm:cxn modelId="{2D6CE5A0-3FD9-4063-BCA9-62CCECC47530}" srcId="{9BD895F4-81A8-4DF7-9A7A-87196016812C}" destId="{297504FF-5D4C-4093-AE39-FA899B29C68D}" srcOrd="0" destOrd="0" parTransId="{9B72A4F5-0B94-4E5D-9A89-D55D77B328DC}" sibTransId="{5FF011AF-948E-4B5D-9FB0-07D6A15A29B8}"/>
    <dgm:cxn modelId="{C279E83C-7881-4FC1-AB51-7CB48982A298}" type="presOf" srcId="{8B52CF52-233C-4B26-94ED-044CFFCE9FF6}" destId="{CBF9AAC4-116F-4E2E-B521-D703EE276E5B}" srcOrd="0" destOrd="0" presId="urn:microsoft.com/office/officeart/2005/8/layout/chevron2"/>
    <dgm:cxn modelId="{F077EA65-5D93-418E-97F2-9CFED8C9E237}" type="presOf" srcId="{192BA6EE-AF29-4296-8FB9-5BBD20BE8F05}" destId="{21494049-B102-4270-B97F-696CA9139E2B}" srcOrd="0" destOrd="0" presId="urn:microsoft.com/office/officeart/2005/8/layout/chevron2"/>
    <dgm:cxn modelId="{2D573218-B4BB-4258-8F1B-4CE4CD1B7B00}" type="presOf" srcId="{9039C46F-D051-41A8-91A0-1A207A44FC61}" destId="{C4C42D5E-86AC-418E-80B7-20E1BE3D24F8}" srcOrd="0" destOrd="0" presId="urn:microsoft.com/office/officeart/2005/8/layout/chevron2"/>
    <dgm:cxn modelId="{BD22796F-79F8-4747-BEBD-2C27EC0AB31F}" type="presOf" srcId="{ABA59A5E-8BEE-415C-91A9-4DD59EC9965D}" destId="{5E0041AD-7EE0-4822-958D-0BC1981E2BFE}" srcOrd="0" destOrd="0" presId="urn:microsoft.com/office/officeart/2005/8/layout/chevron2"/>
    <dgm:cxn modelId="{BA5A8B1D-42C0-459F-89D2-CA0FA30C2E0F}" type="presOf" srcId="{BA4545B5-C8B5-4FCA-896B-3F611F903223}" destId="{EAE5E59A-20A6-4EFE-8014-B2349D3B9B89}" srcOrd="0" destOrd="0" presId="urn:microsoft.com/office/officeart/2005/8/layout/chevron2"/>
    <dgm:cxn modelId="{E25407E4-E043-4750-89DE-20E2B02CF156}" type="presParOf" srcId="{DD5CF5C2-E287-468A-B3E7-95BFDAC0A92E}" destId="{404C65A7-7CFC-4EF1-9910-461F7F4950BB}" srcOrd="0" destOrd="0" presId="urn:microsoft.com/office/officeart/2005/8/layout/chevron2"/>
    <dgm:cxn modelId="{14E0456F-DCF9-459C-A6B7-94F71CF210FE}" type="presParOf" srcId="{404C65A7-7CFC-4EF1-9910-461F7F4950BB}" destId="{EAE5E59A-20A6-4EFE-8014-B2349D3B9B89}" srcOrd="0" destOrd="0" presId="urn:microsoft.com/office/officeart/2005/8/layout/chevron2"/>
    <dgm:cxn modelId="{FB409DCE-1F55-42AD-922F-8F7EE9481223}" type="presParOf" srcId="{404C65A7-7CFC-4EF1-9910-461F7F4950BB}" destId="{21494049-B102-4270-B97F-696CA9139E2B}" srcOrd="1" destOrd="0" presId="urn:microsoft.com/office/officeart/2005/8/layout/chevron2"/>
    <dgm:cxn modelId="{4B9688FE-D356-4C6F-A030-90D061411402}" type="presParOf" srcId="{DD5CF5C2-E287-468A-B3E7-95BFDAC0A92E}" destId="{8789BBB0-6AFE-4A89-9260-E6428DEF73FE}" srcOrd="1" destOrd="0" presId="urn:microsoft.com/office/officeart/2005/8/layout/chevron2"/>
    <dgm:cxn modelId="{F7D7F13C-3E4D-4ED0-B053-A819D76DB6DA}" type="presParOf" srcId="{DD5CF5C2-E287-468A-B3E7-95BFDAC0A92E}" destId="{EA69631D-5150-4B55-A8CC-1F29634177B1}" srcOrd="2" destOrd="0" presId="urn:microsoft.com/office/officeart/2005/8/layout/chevron2"/>
    <dgm:cxn modelId="{97BDA7FA-24E7-4434-8E86-0BBCA6874188}" type="presParOf" srcId="{EA69631D-5150-4B55-A8CC-1F29634177B1}" destId="{CBF9AAC4-116F-4E2E-B521-D703EE276E5B}" srcOrd="0" destOrd="0" presId="urn:microsoft.com/office/officeart/2005/8/layout/chevron2"/>
    <dgm:cxn modelId="{41C3F332-5E2F-4747-AABB-BC0B6CD8E815}" type="presParOf" srcId="{EA69631D-5150-4B55-A8CC-1F29634177B1}" destId="{92993ADD-9055-4D1B-BD9B-AE5498ED6F66}" srcOrd="1" destOrd="0" presId="urn:microsoft.com/office/officeart/2005/8/layout/chevron2"/>
    <dgm:cxn modelId="{85F1FEFF-2149-4BCF-9C73-6BEFC5D71DD9}" type="presParOf" srcId="{DD5CF5C2-E287-468A-B3E7-95BFDAC0A92E}" destId="{7296C619-B7DD-4326-9010-2729E35D65E6}" srcOrd="3" destOrd="0" presId="urn:microsoft.com/office/officeart/2005/8/layout/chevron2"/>
    <dgm:cxn modelId="{DF735CA1-6CC0-483A-B94A-FF159C089C92}" type="presParOf" srcId="{DD5CF5C2-E287-468A-B3E7-95BFDAC0A92E}" destId="{AE449D8B-EBF9-4656-9975-DF6DC4073065}" srcOrd="4" destOrd="0" presId="urn:microsoft.com/office/officeart/2005/8/layout/chevron2"/>
    <dgm:cxn modelId="{887B20D1-026E-4097-B792-44005EDB9FAA}" type="presParOf" srcId="{AE449D8B-EBF9-4656-9975-DF6DC4073065}" destId="{285673EF-CD29-4B1A-BB53-2A89378FEECD}" srcOrd="0" destOrd="0" presId="urn:microsoft.com/office/officeart/2005/8/layout/chevron2"/>
    <dgm:cxn modelId="{EFD6C521-9EBD-4A8C-B470-FEB3B99EF084}" type="presParOf" srcId="{AE449D8B-EBF9-4656-9975-DF6DC4073065}" destId="{40474009-2B3A-4E8E-BD48-0C8F84FD3693}" srcOrd="1" destOrd="0" presId="urn:microsoft.com/office/officeart/2005/8/layout/chevron2"/>
    <dgm:cxn modelId="{E961982C-2047-4B6C-86F9-DD593ED38284}" type="presParOf" srcId="{DD5CF5C2-E287-468A-B3E7-95BFDAC0A92E}" destId="{8D3881F3-75FC-43F6-A13E-E2A34FFA9F51}" srcOrd="5" destOrd="0" presId="urn:microsoft.com/office/officeart/2005/8/layout/chevron2"/>
    <dgm:cxn modelId="{5CE59A23-4AA6-4784-B1AF-4C6DA05FDB31}" type="presParOf" srcId="{DD5CF5C2-E287-468A-B3E7-95BFDAC0A92E}" destId="{00D75B50-5ACA-49B5-943D-E098C5A8A867}" srcOrd="6" destOrd="0" presId="urn:microsoft.com/office/officeart/2005/8/layout/chevron2"/>
    <dgm:cxn modelId="{9515F42E-5E2A-4534-8E62-25266C831078}" type="presParOf" srcId="{00D75B50-5ACA-49B5-943D-E098C5A8A867}" destId="{C5EFC428-BE0C-4D95-ACCE-12C12A3CE9B6}" srcOrd="0" destOrd="0" presId="urn:microsoft.com/office/officeart/2005/8/layout/chevron2"/>
    <dgm:cxn modelId="{E525D0DD-BA4B-4997-B6EA-006536358F8D}" type="presParOf" srcId="{00D75B50-5ACA-49B5-943D-E098C5A8A867}" destId="{5E0041AD-7EE0-4822-958D-0BC1981E2BFE}" srcOrd="1" destOrd="0" presId="urn:microsoft.com/office/officeart/2005/8/layout/chevron2"/>
    <dgm:cxn modelId="{3306CFE2-A36E-40A8-A97F-203C37EDD9F9}" type="presParOf" srcId="{DD5CF5C2-E287-468A-B3E7-95BFDAC0A92E}" destId="{2CE55E60-91F1-454C-9A57-1EFD2774786F}" srcOrd="7" destOrd="0" presId="urn:microsoft.com/office/officeart/2005/8/layout/chevron2"/>
    <dgm:cxn modelId="{E9B25CBA-D1FB-40F7-909E-AC7F1FA4FE21}" type="presParOf" srcId="{DD5CF5C2-E287-468A-B3E7-95BFDAC0A92E}" destId="{45DE01C5-48EE-426E-8611-0BA62474E910}" srcOrd="8" destOrd="0" presId="urn:microsoft.com/office/officeart/2005/8/layout/chevron2"/>
    <dgm:cxn modelId="{64829D64-531E-4DDB-9111-2F9FF5FDA13B}" type="presParOf" srcId="{45DE01C5-48EE-426E-8611-0BA62474E910}" destId="{35E0897D-3560-441B-85EC-AF4B0943EC25}" srcOrd="0" destOrd="0" presId="urn:microsoft.com/office/officeart/2005/8/layout/chevron2"/>
    <dgm:cxn modelId="{6AB8988B-516B-4EC5-A484-D6C234605058}" type="presParOf" srcId="{45DE01C5-48EE-426E-8611-0BA62474E910}" destId="{C4C42D5E-86AC-418E-80B7-20E1BE3D24F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1DD33-ADA0-4985-946A-1C9C165DBF04}">
      <dsp:nvSpPr>
        <dsp:cNvPr id="0" name=""/>
        <dsp:cNvSpPr/>
      </dsp:nvSpPr>
      <dsp:spPr>
        <a:xfrm>
          <a:off x="0" y="922660"/>
          <a:ext cx="1714065" cy="23782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kern="1200" dirty="0" smtClean="0"/>
            <a:t>Проведение регионального отбора проектов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kern="1200" dirty="0" smtClean="0"/>
            <a:t>1 месяц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50203" y="972863"/>
        <a:ext cx="1613659" cy="2277859"/>
      </dsp:txXfrm>
    </dsp:sp>
    <dsp:sp modelId="{ED1A1C0E-50EE-409E-81D2-1DA959864A6B}">
      <dsp:nvSpPr>
        <dsp:cNvPr id="0" name=""/>
        <dsp:cNvSpPr/>
      </dsp:nvSpPr>
      <dsp:spPr>
        <a:xfrm rot="21483">
          <a:off x="1886850" y="1906829"/>
          <a:ext cx="366319" cy="4250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886851" y="1991504"/>
        <a:ext cx="256423" cy="255052"/>
      </dsp:txXfrm>
    </dsp:sp>
    <dsp:sp modelId="{C88920CC-D884-46DA-B9F1-FE1E3B10441B}">
      <dsp:nvSpPr>
        <dsp:cNvPr id="0" name=""/>
        <dsp:cNvSpPr/>
      </dsp:nvSpPr>
      <dsp:spPr>
        <a:xfrm>
          <a:off x="2405220" y="937691"/>
          <a:ext cx="1714065" cy="23782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Направление документов и проведение конкурса для получения федеральной субсидии в </a:t>
          </a:r>
          <a:r>
            <a:rPr lang="ru-RU" sz="1700" kern="1200" dirty="0" err="1" smtClean="0"/>
            <a:t>Минэк</a:t>
          </a:r>
          <a:r>
            <a:rPr lang="ru-RU" sz="1700" kern="1200" dirty="0" smtClean="0"/>
            <a:t> РФ                   6 месяцев</a:t>
          </a:r>
          <a:endParaRPr lang="ru-RU" sz="1700" kern="1200" dirty="0"/>
        </a:p>
      </dsp:txBody>
      <dsp:txXfrm>
        <a:off x="2455423" y="987894"/>
        <a:ext cx="1613659" cy="2277859"/>
      </dsp:txXfrm>
    </dsp:sp>
    <dsp:sp modelId="{F51736ED-E303-42BD-A69C-1BF473BE9CCB}">
      <dsp:nvSpPr>
        <dsp:cNvPr id="0" name=""/>
        <dsp:cNvSpPr/>
      </dsp:nvSpPr>
      <dsp:spPr>
        <a:xfrm>
          <a:off x="4290693" y="1914280"/>
          <a:ext cx="363381" cy="4250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290693" y="1999298"/>
        <a:ext cx="254367" cy="255052"/>
      </dsp:txXfrm>
    </dsp:sp>
    <dsp:sp modelId="{23790827-8330-444B-B24F-188EAA646780}">
      <dsp:nvSpPr>
        <dsp:cNvPr id="0" name=""/>
        <dsp:cNvSpPr/>
      </dsp:nvSpPr>
      <dsp:spPr>
        <a:xfrm>
          <a:off x="4804912" y="937691"/>
          <a:ext cx="1714065" cy="23782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Получение федеральной субсидии </a:t>
          </a:r>
          <a:endParaRPr lang="ru-RU" sz="1700" kern="1200" dirty="0"/>
        </a:p>
      </dsp:txBody>
      <dsp:txXfrm>
        <a:off x="4855115" y="987894"/>
        <a:ext cx="1613659" cy="2277859"/>
      </dsp:txXfrm>
    </dsp:sp>
    <dsp:sp modelId="{9A7176E7-1CD4-4EB1-B411-4CAC7EFDB2FF}">
      <dsp:nvSpPr>
        <dsp:cNvPr id="0" name=""/>
        <dsp:cNvSpPr/>
      </dsp:nvSpPr>
      <dsp:spPr>
        <a:xfrm>
          <a:off x="6690384" y="1914280"/>
          <a:ext cx="363381" cy="4250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690384" y="1999298"/>
        <a:ext cx="254367" cy="255052"/>
      </dsp:txXfrm>
    </dsp:sp>
    <dsp:sp modelId="{3DA4A253-1187-4724-AAE2-689FBFAA620E}">
      <dsp:nvSpPr>
        <dsp:cNvPr id="0" name=""/>
        <dsp:cNvSpPr/>
      </dsp:nvSpPr>
      <dsp:spPr>
        <a:xfrm>
          <a:off x="7204604" y="937691"/>
          <a:ext cx="1714065" cy="23782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Строительства бизнес-парка  до 3 лет</a:t>
          </a:r>
          <a:endParaRPr lang="ru-RU" sz="1700" kern="1200" dirty="0"/>
        </a:p>
      </dsp:txBody>
      <dsp:txXfrm>
        <a:off x="7254807" y="987894"/>
        <a:ext cx="1613659" cy="2277859"/>
      </dsp:txXfrm>
    </dsp:sp>
    <dsp:sp modelId="{12D3C3D7-6953-4B67-B0F4-D6505A3F94BB}">
      <dsp:nvSpPr>
        <dsp:cNvPr id="0" name=""/>
        <dsp:cNvSpPr/>
      </dsp:nvSpPr>
      <dsp:spPr>
        <a:xfrm>
          <a:off x="9090076" y="1914280"/>
          <a:ext cx="363381" cy="4250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9090076" y="1999298"/>
        <a:ext cx="254367" cy="255052"/>
      </dsp:txXfrm>
    </dsp:sp>
    <dsp:sp modelId="{625B9378-962F-4251-8FFE-C9E0AABBB7FA}">
      <dsp:nvSpPr>
        <dsp:cNvPr id="0" name=""/>
        <dsp:cNvSpPr/>
      </dsp:nvSpPr>
      <dsp:spPr>
        <a:xfrm>
          <a:off x="9604296" y="937691"/>
          <a:ext cx="1714065" cy="23782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Выполнение показателей эффективности проекта                         в течение 10 лет</a:t>
          </a:r>
          <a:endParaRPr lang="ru-RU" sz="1700" kern="1200" dirty="0"/>
        </a:p>
      </dsp:txBody>
      <dsp:txXfrm>
        <a:off x="9654499" y="987894"/>
        <a:ext cx="1613659" cy="22778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E5E59A-20A6-4EFE-8014-B2349D3B9B89}">
      <dsp:nvSpPr>
        <dsp:cNvPr id="0" name=""/>
        <dsp:cNvSpPr/>
      </dsp:nvSpPr>
      <dsp:spPr>
        <a:xfrm rot="5400000">
          <a:off x="-323461" y="327638"/>
          <a:ext cx="1375933" cy="7290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Март 2026</a:t>
          </a:r>
          <a:endParaRPr lang="ru-RU" sz="1400" kern="1200" dirty="0"/>
        </a:p>
      </dsp:txBody>
      <dsp:txXfrm rot="-5400000">
        <a:off x="1" y="368681"/>
        <a:ext cx="729010" cy="646923"/>
      </dsp:txXfrm>
    </dsp:sp>
    <dsp:sp modelId="{21494049-B102-4270-B97F-696CA9139E2B}">
      <dsp:nvSpPr>
        <dsp:cNvPr id="0" name=""/>
        <dsp:cNvSpPr/>
      </dsp:nvSpPr>
      <dsp:spPr>
        <a:xfrm rot="5400000">
          <a:off x="4499141" y="-3598709"/>
          <a:ext cx="676938" cy="8217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Предварительный отбор Министерства экономического развития Российский Федерации. Для проверки и доработки документов</a:t>
          </a:r>
          <a:endParaRPr lang="ru-RU" sz="2000" kern="1200" dirty="0"/>
        </a:p>
      </dsp:txBody>
      <dsp:txXfrm rot="-5400000">
        <a:off x="729010" y="204467"/>
        <a:ext cx="8184156" cy="610848"/>
      </dsp:txXfrm>
    </dsp:sp>
    <dsp:sp modelId="{CBF9AAC4-116F-4E2E-B521-D703EE276E5B}">
      <dsp:nvSpPr>
        <dsp:cNvPr id="0" name=""/>
        <dsp:cNvSpPr/>
      </dsp:nvSpPr>
      <dsp:spPr>
        <a:xfrm rot="5400000">
          <a:off x="-156216" y="1427231"/>
          <a:ext cx="1041443" cy="7290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Июнь 2026</a:t>
          </a:r>
          <a:endParaRPr lang="ru-RU" sz="1400" kern="1200" dirty="0"/>
        </a:p>
      </dsp:txBody>
      <dsp:txXfrm rot="-5400000">
        <a:off x="1" y="1635519"/>
        <a:ext cx="729010" cy="312433"/>
      </dsp:txXfrm>
    </dsp:sp>
    <dsp:sp modelId="{92993ADD-9055-4D1B-BD9B-AE5498ED6F66}">
      <dsp:nvSpPr>
        <dsp:cNvPr id="0" name=""/>
        <dsp:cNvSpPr/>
      </dsp:nvSpPr>
      <dsp:spPr>
        <a:xfrm rot="5400000">
          <a:off x="4499141" y="-2499116"/>
          <a:ext cx="676938" cy="8217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Основной отбор Министерства экономического развития Российский Федерации</a:t>
          </a:r>
          <a:endParaRPr lang="ru-RU" sz="2000" kern="1200" dirty="0"/>
        </a:p>
      </dsp:txBody>
      <dsp:txXfrm rot="-5400000">
        <a:off x="729010" y="1304060"/>
        <a:ext cx="8184156" cy="610848"/>
      </dsp:txXfrm>
    </dsp:sp>
    <dsp:sp modelId="{285673EF-CD29-4B1A-BB53-2A89378FEECD}">
      <dsp:nvSpPr>
        <dsp:cNvPr id="0" name=""/>
        <dsp:cNvSpPr/>
      </dsp:nvSpPr>
      <dsp:spPr>
        <a:xfrm rot="5400000">
          <a:off x="-156216" y="2359579"/>
          <a:ext cx="1041443" cy="7290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Август 2026</a:t>
          </a:r>
          <a:endParaRPr lang="ru-RU" sz="1400" kern="1200" dirty="0"/>
        </a:p>
      </dsp:txBody>
      <dsp:txXfrm rot="-5400000">
        <a:off x="1" y="2567867"/>
        <a:ext cx="729010" cy="312433"/>
      </dsp:txXfrm>
    </dsp:sp>
    <dsp:sp modelId="{40474009-2B3A-4E8E-BD48-0C8F84FD3693}">
      <dsp:nvSpPr>
        <dsp:cNvPr id="0" name=""/>
        <dsp:cNvSpPr/>
      </dsp:nvSpPr>
      <dsp:spPr>
        <a:xfrm rot="5400000">
          <a:off x="4863647" y="-1931274"/>
          <a:ext cx="676938" cy="89462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Объявление результата отбора </a:t>
          </a:r>
          <a:endParaRPr lang="ru-RU" sz="2000" kern="1200" dirty="0"/>
        </a:p>
      </dsp:txBody>
      <dsp:txXfrm rot="-5400000">
        <a:off x="729011" y="2236407"/>
        <a:ext cx="8913166" cy="610848"/>
      </dsp:txXfrm>
    </dsp:sp>
    <dsp:sp modelId="{C5EFC428-BE0C-4D95-ACCE-12C12A3CE9B6}">
      <dsp:nvSpPr>
        <dsp:cNvPr id="0" name=""/>
        <dsp:cNvSpPr/>
      </dsp:nvSpPr>
      <dsp:spPr>
        <a:xfrm rot="5400000">
          <a:off x="-156216" y="3291926"/>
          <a:ext cx="1041443" cy="7290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Декабрь 2026</a:t>
          </a:r>
          <a:endParaRPr lang="ru-RU" sz="1400" kern="1200" dirty="0"/>
        </a:p>
      </dsp:txBody>
      <dsp:txXfrm rot="-5400000">
        <a:off x="1" y="3500214"/>
        <a:ext cx="729010" cy="312433"/>
      </dsp:txXfrm>
    </dsp:sp>
    <dsp:sp modelId="{5E0041AD-7EE0-4822-958D-0BC1981E2BFE}">
      <dsp:nvSpPr>
        <dsp:cNvPr id="0" name=""/>
        <dsp:cNvSpPr/>
      </dsp:nvSpPr>
      <dsp:spPr>
        <a:xfrm rot="5400000">
          <a:off x="4863647" y="-998926"/>
          <a:ext cx="676938" cy="89462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Заключение соглашения</a:t>
          </a:r>
          <a:endParaRPr lang="ru-RU" sz="2000" kern="1200" dirty="0"/>
        </a:p>
      </dsp:txBody>
      <dsp:txXfrm rot="-5400000">
        <a:off x="729011" y="3168755"/>
        <a:ext cx="8913166" cy="610848"/>
      </dsp:txXfrm>
    </dsp:sp>
    <dsp:sp modelId="{35E0897D-3560-441B-85EC-AF4B0943EC25}">
      <dsp:nvSpPr>
        <dsp:cNvPr id="0" name=""/>
        <dsp:cNvSpPr/>
      </dsp:nvSpPr>
      <dsp:spPr>
        <a:xfrm rot="5400000">
          <a:off x="-156216" y="4224274"/>
          <a:ext cx="1041443" cy="7290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2027 </a:t>
          </a:r>
          <a:endParaRPr lang="ru-RU" sz="1400" kern="1200" dirty="0"/>
        </a:p>
      </dsp:txBody>
      <dsp:txXfrm rot="-5400000">
        <a:off x="1" y="4432562"/>
        <a:ext cx="729010" cy="312433"/>
      </dsp:txXfrm>
    </dsp:sp>
    <dsp:sp modelId="{C4C42D5E-86AC-418E-80B7-20E1BE3D24F8}">
      <dsp:nvSpPr>
        <dsp:cNvPr id="0" name=""/>
        <dsp:cNvSpPr/>
      </dsp:nvSpPr>
      <dsp:spPr>
        <a:xfrm rot="5400000">
          <a:off x="4863647" y="-66579"/>
          <a:ext cx="676938" cy="89462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Предоставление субсидии </a:t>
          </a:r>
          <a:endParaRPr lang="ru-RU" sz="2000" kern="1200" dirty="0"/>
        </a:p>
      </dsp:txBody>
      <dsp:txXfrm rot="-5400000">
        <a:off x="729011" y="4101102"/>
        <a:ext cx="8913166" cy="610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0" cy="495029"/>
          </a:xfrm>
          <a:prstGeom prst="rect">
            <a:avLst/>
          </a:prstGeom>
        </p:spPr>
        <p:txBody>
          <a:bodyPr vert="horz" lIns="91038" tIns="45519" rIns="91038" bIns="4551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0" cy="495029"/>
          </a:xfrm>
          <a:prstGeom prst="rect">
            <a:avLst/>
          </a:prstGeom>
        </p:spPr>
        <p:txBody>
          <a:bodyPr vert="horz" lIns="91038" tIns="45519" rIns="91038" bIns="45519" rtlCol="0"/>
          <a:lstStyle>
            <a:lvl1pPr algn="r">
              <a:defRPr sz="1200"/>
            </a:lvl1pPr>
          </a:lstStyle>
          <a:p>
            <a:fld id="{CDF6F2F4-63BE-47D3-A5A0-4AB6DD4E059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38" tIns="45519" rIns="91038" bIns="4551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038" tIns="45519" rIns="91038" bIns="4551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1038" tIns="45519" rIns="91038" bIns="4551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5028"/>
          </a:xfrm>
          <a:prstGeom prst="rect">
            <a:avLst/>
          </a:prstGeom>
        </p:spPr>
        <p:txBody>
          <a:bodyPr vert="horz" lIns="91038" tIns="45519" rIns="91038" bIns="45519" rtlCol="0" anchor="b"/>
          <a:lstStyle>
            <a:lvl1pPr algn="r">
              <a:defRPr sz="1200"/>
            </a:lvl1pPr>
          </a:lstStyle>
          <a:p>
            <a:fld id="{7E1336D1-F4BC-459C-B468-5275E9CE91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70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99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22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34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85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3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51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077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49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2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80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6ED06-87B2-47F0-8B76-6EDFF1AE340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F7E49-EA4E-4F2A-9B43-B2E456C2D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11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Здоровье сахалинцев и курильчан"/>
          <p:cNvSpPr txBox="1"/>
          <p:nvPr/>
        </p:nvSpPr>
        <p:spPr>
          <a:xfrm>
            <a:off x="2454396" y="1419130"/>
            <a:ext cx="7056784" cy="376833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7147" tIns="37147" rIns="37147" bIns="37147" numCol="1" anchor="b">
            <a:spAutoFit/>
          </a:bodyPr>
          <a:lstStyle/>
          <a:p>
            <a:pPr algn="ctr">
              <a:defRPr/>
            </a:pPr>
            <a:r>
              <a:rPr lang="ru-RU" sz="40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Оказание государственной поддержки в рамках создания производственных парков на территории Сахалинской области</a:t>
            </a:r>
            <a:endParaRPr lang="ru-RU" sz="40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72" y="19236"/>
            <a:ext cx="12192000" cy="601452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71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4" tIns="27861" rIns="55724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7" b="0" i="0" u="none" strike="noStrike" kern="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Calibri"/>
            </a:endParaRPr>
          </a:p>
        </p:txBody>
      </p:sp>
      <p:sp>
        <p:nvSpPr>
          <p:cNvPr id="14" name="object 27"/>
          <p:cNvSpPr/>
          <p:nvPr/>
        </p:nvSpPr>
        <p:spPr>
          <a:xfrm>
            <a:off x="0" y="6525344"/>
            <a:ext cx="12192000" cy="332656"/>
          </a:xfrm>
          <a:custGeom>
            <a:avLst/>
            <a:gdLst/>
            <a:ahLst/>
            <a:cxnLst/>
            <a:rect l="l" t="t" r="r" b="b"/>
            <a:pathLst>
              <a:path w="10836275" h="200025">
                <a:moveTo>
                  <a:pt x="10835999" y="0"/>
                </a:moveTo>
                <a:lnTo>
                  <a:pt x="0" y="0"/>
                </a:lnTo>
                <a:lnTo>
                  <a:pt x="0" y="199872"/>
                </a:lnTo>
                <a:lnTo>
                  <a:pt x="10835999" y="199872"/>
                </a:lnTo>
                <a:lnTo>
                  <a:pt x="10835999" y="0"/>
                </a:lnTo>
                <a:close/>
              </a:path>
            </a:pathLst>
          </a:custGeom>
          <a:gradFill>
            <a:gsLst>
              <a:gs pos="0">
                <a:srgbClr val="0070C0"/>
              </a:gs>
              <a:gs pos="8000">
                <a:schemeClr val="accent1">
                  <a:alpha val="47000"/>
                  <a:lumMod val="41000"/>
                  <a:lumOff val="59000"/>
                </a:schemeClr>
              </a:gs>
              <a:gs pos="39000">
                <a:schemeClr val="accent1">
                  <a:lumMod val="100000"/>
                </a:schemeClr>
              </a:gs>
            </a:gsLst>
            <a:lin ang="10800000" scaled="1"/>
          </a:gra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296" b="0" i="0" u="none" strike="noStrike" kern="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Calibri"/>
              <a:sym typeface="Calibri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98585" y="-17453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840" y="97650"/>
            <a:ext cx="382855" cy="44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08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940731" y="4290544"/>
            <a:ext cx="4600874" cy="193608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0488488" y="-9525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616" y="32048"/>
            <a:ext cx="382855" cy="444624"/>
          </a:xfrm>
          <a:prstGeom prst="rect">
            <a:avLst/>
          </a:prstGeom>
        </p:spPr>
      </p:pic>
      <p:sp>
        <p:nvSpPr>
          <p:cNvPr id="14" name="object 27"/>
          <p:cNvSpPr/>
          <p:nvPr/>
        </p:nvSpPr>
        <p:spPr>
          <a:xfrm>
            <a:off x="0" y="6525344"/>
            <a:ext cx="12192000" cy="332656"/>
          </a:xfrm>
          <a:custGeom>
            <a:avLst/>
            <a:gdLst/>
            <a:ahLst/>
            <a:cxnLst/>
            <a:rect l="l" t="t" r="r" b="b"/>
            <a:pathLst>
              <a:path w="10836275" h="200025">
                <a:moveTo>
                  <a:pt x="10835999" y="0"/>
                </a:moveTo>
                <a:lnTo>
                  <a:pt x="0" y="0"/>
                </a:lnTo>
                <a:lnTo>
                  <a:pt x="0" y="199872"/>
                </a:lnTo>
                <a:lnTo>
                  <a:pt x="10835999" y="199872"/>
                </a:lnTo>
                <a:lnTo>
                  <a:pt x="10835999" y="0"/>
                </a:lnTo>
                <a:close/>
              </a:path>
            </a:pathLst>
          </a:custGeom>
          <a:gradFill>
            <a:gsLst>
              <a:gs pos="0">
                <a:srgbClr val="0070C0"/>
              </a:gs>
              <a:gs pos="8000">
                <a:schemeClr val="accent1">
                  <a:alpha val="47000"/>
                  <a:lumMod val="41000"/>
                  <a:lumOff val="59000"/>
                </a:schemeClr>
              </a:gs>
              <a:gs pos="39000">
                <a:schemeClr val="accent1">
                  <a:lumMod val="100000"/>
                </a:schemeClr>
              </a:gs>
            </a:gsLst>
            <a:lin ang="10800000" scaled="1"/>
          </a:gra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296" b="0" i="0" u="none" strike="noStrike" kern="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Calibri"/>
              <a:sym typeface="Calibri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099533" y="476672"/>
            <a:ext cx="0" cy="6048000"/>
          </a:xfrm>
          <a:prstGeom prst="line">
            <a:avLst/>
          </a:prstGeom>
          <a:noFill/>
          <a:ln w="60325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Прямоугольник 10"/>
          <p:cNvSpPr/>
          <p:nvPr/>
        </p:nvSpPr>
        <p:spPr>
          <a:xfrm>
            <a:off x="0" y="0"/>
            <a:ext cx="12192000" cy="633948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71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4" tIns="27861" rIns="55724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7" b="0" i="0" u="none" strike="noStrike" kern="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Calibri"/>
            </a:endParaRPr>
          </a:p>
        </p:txBody>
      </p:sp>
      <p:sp>
        <p:nvSpPr>
          <p:cNvPr id="5" name="AutoShape 2" descr="https://smartnews.ru/storage/c/2013/07/18/1374156631_203748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-25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1" name="Объект 2"/>
          <p:cNvSpPr txBox="1"/>
          <p:nvPr/>
        </p:nvSpPr>
        <p:spPr>
          <a:xfrm rot="10800000" flipV="1">
            <a:off x="285910" y="23291"/>
            <a:ext cx="10477883" cy="629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algn="ctr">
              <a:defRPr/>
            </a:pPr>
            <a:r>
              <a:rPr lang="ru-RU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Оказание государственной поддержки в рамках создания производственных парков на территории Сахалинской области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661830" y="27393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616" y="115487"/>
            <a:ext cx="382855" cy="444624"/>
          </a:xfrm>
          <a:prstGeom prst="rect">
            <a:avLst/>
          </a:prstGeom>
        </p:spPr>
      </p:pic>
      <p:sp>
        <p:nvSpPr>
          <p:cNvPr id="21" name="Номер слайда 1"/>
          <p:cNvSpPr txBox="1">
            <a:spLocks noGrp="1"/>
          </p:cNvSpPr>
          <p:nvPr>
            <p:ph type="sldNum" sz="quarter" idx="4294967295"/>
          </p:nvPr>
        </p:nvSpPr>
        <p:spPr>
          <a:xfrm>
            <a:off x="11896894" y="6488672"/>
            <a:ext cx="209349" cy="36932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74298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2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" name="AutoShape 2" descr="Банный веник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Объект 2"/>
          <p:cNvSpPr txBox="1"/>
          <p:nvPr/>
        </p:nvSpPr>
        <p:spPr>
          <a:xfrm rot="10800000" flipV="1">
            <a:off x="396817" y="859425"/>
            <a:ext cx="11261362" cy="321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Основные виды производственных парков</a:t>
            </a:r>
            <a:endParaRPr lang="ru-RU" sz="1600" baseline="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668240" y="4336686"/>
            <a:ext cx="34920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Бизнес-парк </a:t>
            </a:r>
          </a:p>
          <a:p>
            <a:pPr algn="ctr"/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(совокупность объектов инфраструктуры):</a:t>
            </a:r>
          </a:p>
          <a:p>
            <a:pPr algn="ctr"/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площадь территории не более 8 га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</a:p>
          <a:p>
            <a:pPr algn="ctr"/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площадь здания не более 20 тыс.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кв.м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.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06567" y="4290544"/>
            <a:ext cx="4449203" cy="194250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150406" y="4410747"/>
            <a:ext cx="399635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Агропарк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</a:p>
          <a:p>
            <a:pPr algn="ctr"/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(совокупность агропромышленной инфраструктуры)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algn="ctr"/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площадь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территории не менее 8 га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algn="ctr"/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площадь здания не менее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10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тыс.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кв.м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.</a:t>
            </a:r>
            <a:endParaRPr lang="ru-RU" sz="1600" dirty="0"/>
          </a:p>
          <a:p>
            <a:pPr algn="ctr"/>
            <a:endParaRPr lang="en-US" sz="160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algn="ctr"/>
            <a:endParaRPr lang="ru-RU" sz="1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941402" y="1428739"/>
            <a:ext cx="4414367" cy="2194027"/>
          </a:xfrm>
          <a:prstGeom prst="rect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368291" y="1668588"/>
            <a:ext cx="352575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Индустриальный парк </a:t>
            </a:r>
            <a:r>
              <a:rPr lang="ru-RU" sz="1600" b="1" u="sng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(совокупность объектов </a:t>
            </a:r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промышленной инфраструктуры</a:t>
            </a:r>
            <a:r>
              <a:rPr lang="ru-RU" sz="1600" b="1" u="sng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):</a:t>
            </a:r>
          </a:p>
          <a:p>
            <a:pPr algn="ctr"/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площадь территории не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менее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8 га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</a:p>
          <a:p>
            <a:pPr algn="ctr"/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площадь здания не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менее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20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тыс.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кв.м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.</a:t>
            </a:r>
            <a:endParaRPr lang="ru-RU" sz="1600" dirty="0"/>
          </a:p>
          <a:p>
            <a:pPr algn="ctr"/>
            <a:endParaRPr lang="ru-RU" sz="16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940731" y="1428739"/>
            <a:ext cx="4600874" cy="219402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452609" y="1704554"/>
            <a:ext cx="356243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Технопарк </a:t>
            </a:r>
          </a:p>
          <a:p>
            <a:pPr algn="ctr"/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(</a:t>
            </a:r>
            <a:r>
              <a:rPr lang="ru-RU" sz="1600" b="1" u="sng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совокупность объектов </a:t>
            </a:r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технологической инфраструктуры. Для инновационных предприятий, </a:t>
            </a:r>
            <a:r>
              <a:rPr lang="ru-RU" sz="1600" b="1" u="sng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стартапов</a:t>
            </a:r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):</a:t>
            </a:r>
          </a:p>
          <a:p>
            <a:pPr algn="ctr"/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площадь территории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более 1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га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</a:p>
          <a:p>
            <a:pPr algn="ctr"/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площадь здания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более 5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тыс.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кв.м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.</a:t>
            </a:r>
            <a:endParaRPr lang="ru-RU" sz="1600" dirty="0"/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8562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6694773" y="1869750"/>
            <a:ext cx="3838367" cy="18706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174606" y="1894002"/>
            <a:ext cx="3709187" cy="1846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680650" y="4258897"/>
            <a:ext cx="3852490" cy="17397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174606" y="4295592"/>
            <a:ext cx="3709187" cy="16681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0488488" y="-9525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616" y="32048"/>
            <a:ext cx="382855" cy="444624"/>
          </a:xfrm>
          <a:prstGeom prst="rect">
            <a:avLst/>
          </a:prstGeom>
        </p:spPr>
      </p:pic>
      <p:sp>
        <p:nvSpPr>
          <p:cNvPr id="14" name="object 27"/>
          <p:cNvSpPr/>
          <p:nvPr/>
        </p:nvSpPr>
        <p:spPr>
          <a:xfrm>
            <a:off x="0" y="6525344"/>
            <a:ext cx="12192000" cy="332656"/>
          </a:xfrm>
          <a:custGeom>
            <a:avLst/>
            <a:gdLst/>
            <a:ahLst/>
            <a:cxnLst/>
            <a:rect l="l" t="t" r="r" b="b"/>
            <a:pathLst>
              <a:path w="10836275" h="200025">
                <a:moveTo>
                  <a:pt x="10835999" y="0"/>
                </a:moveTo>
                <a:lnTo>
                  <a:pt x="0" y="0"/>
                </a:lnTo>
                <a:lnTo>
                  <a:pt x="0" y="199872"/>
                </a:lnTo>
                <a:lnTo>
                  <a:pt x="10835999" y="199872"/>
                </a:lnTo>
                <a:lnTo>
                  <a:pt x="10835999" y="0"/>
                </a:lnTo>
                <a:close/>
              </a:path>
            </a:pathLst>
          </a:custGeom>
          <a:gradFill>
            <a:gsLst>
              <a:gs pos="0">
                <a:srgbClr val="0070C0"/>
              </a:gs>
              <a:gs pos="8000">
                <a:schemeClr val="accent1">
                  <a:alpha val="47000"/>
                  <a:lumMod val="41000"/>
                  <a:lumOff val="59000"/>
                </a:schemeClr>
              </a:gs>
              <a:gs pos="39000">
                <a:schemeClr val="accent1">
                  <a:lumMod val="100000"/>
                </a:schemeClr>
              </a:gs>
            </a:gsLst>
            <a:lin ang="10800000" scaled="1"/>
          </a:gra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296" b="0" i="0" u="none" strike="noStrike" kern="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Calibri"/>
              <a:sym typeface="Calibri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151784" y="476672"/>
            <a:ext cx="0" cy="6048000"/>
          </a:xfrm>
          <a:prstGeom prst="line">
            <a:avLst/>
          </a:prstGeom>
          <a:noFill/>
          <a:ln w="60325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Прямоугольник 10"/>
          <p:cNvSpPr/>
          <p:nvPr/>
        </p:nvSpPr>
        <p:spPr>
          <a:xfrm>
            <a:off x="0" y="0"/>
            <a:ext cx="10105633" cy="633948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71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4" tIns="27861" rIns="55724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7" b="0" i="0" u="none" strike="noStrike" kern="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Calibri"/>
            </a:endParaRPr>
          </a:p>
        </p:txBody>
      </p:sp>
      <p:sp>
        <p:nvSpPr>
          <p:cNvPr id="5" name="AutoShape 2" descr="https://smartnews.ru/storage/c/2013/07/18/1374156631_203748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-25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6" name="Номер слайда 1"/>
          <p:cNvSpPr txBox="1">
            <a:spLocks noGrp="1"/>
          </p:cNvSpPr>
          <p:nvPr>
            <p:ph type="sldNum" sz="quarter" idx="4294967295"/>
          </p:nvPr>
        </p:nvSpPr>
        <p:spPr>
          <a:xfrm>
            <a:off x="2437019" y="7508606"/>
            <a:ext cx="478455" cy="36932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74298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noProof="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4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5" name="Объект 2"/>
          <p:cNvSpPr txBox="1"/>
          <p:nvPr/>
        </p:nvSpPr>
        <p:spPr>
          <a:xfrm rot="10800000" flipV="1">
            <a:off x="3876791" y="778411"/>
            <a:ext cx="3664832" cy="8136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Правовое регулирование</a:t>
            </a:r>
          </a:p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u="sng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6" name="Объект 2"/>
          <p:cNvSpPr txBox="1"/>
          <p:nvPr/>
        </p:nvSpPr>
        <p:spPr>
          <a:xfrm rot="10800000" flipV="1">
            <a:off x="3876791" y="3721741"/>
            <a:ext cx="3664832" cy="4443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Региональное: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74606" y="4351565"/>
            <a:ext cx="36395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Сахалинской области «Об утверждении порядка проведения предварительной оценки проектов по созданию и (или) развитию индустриального (промышленного) парка, агропромышленного парка, бизнес-парка, технопарка или промышленного технопарка на территории Сахалинской области»</a:t>
            </a:r>
            <a:endParaRPr lang="ru-RU" sz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58622" y="4420128"/>
            <a:ext cx="34965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Сахалинской области «Об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утверждении порядка отбора резидентов (потенциальных резидентов) индустриального (промышленного) парка, агропромышленного парка, бизнес-парка, технопарка или промышленного технопарка в Сахалинской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области» </a:t>
            </a:r>
            <a:endParaRPr lang="ru-RU" sz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Объект 2"/>
          <p:cNvSpPr txBox="1"/>
          <p:nvPr/>
        </p:nvSpPr>
        <p:spPr>
          <a:xfrm rot="10800000" flipV="1">
            <a:off x="3949806" y="1238067"/>
            <a:ext cx="3664832" cy="4443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Федеральное: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244275" y="2012433"/>
            <a:ext cx="36395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2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 предоставления и распределения субсидий из федерального бюджета бюджетам субъектов Российской Федерации на государственную поддержку малого и среднего предпринимательства в субъектах Российской Федерации, утвержденной постановлением Правительства Российской Федерации от 15.04.2024 № 316</a:t>
            </a:r>
            <a:endParaRPr lang="ru-RU" sz="1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621139" y="1919549"/>
            <a:ext cx="36395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 для реализации субъектами Российской Федерации мероприятий региональных проектов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беспечивающих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целей, показателей и результатов федерального проекта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«Малое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среднее предпринимательство и поддержка индивидуальной предпринимательской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инициативы»…, утвержденное приказом Минэкономразвития России от 27.03.2025 №195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1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Номер слайда 1"/>
          <p:cNvSpPr txBox="1">
            <a:spLocks noGrp="1"/>
          </p:cNvSpPr>
          <p:nvPr>
            <p:ph type="sldNum" sz="quarter" idx="4294967295"/>
          </p:nvPr>
        </p:nvSpPr>
        <p:spPr>
          <a:xfrm>
            <a:off x="11896894" y="6488672"/>
            <a:ext cx="209349" cy="36932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74298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noProof="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3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7" name="Объект 2"/>
          <p:cNvSpPr txBox="1"/>
          <p:nvPr/>
        </p:nvSpPr>
        <p:spPr>
          <a:xfrm rot="10800000" flipV="1">
            <a:off x="285910" y="23291"/>
            <a:ext cx="10477883" cy="629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algn="ctr">
              <a:defRPr/>
            </a:pPr>
            <a:r>
              <a:rPr lang="ru-RU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Оказание государственной поддержки в рамках создания производственных парков на территории Сахалинской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871858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7458006" y="3570515"/>
            <a:ext cx="2940028" cy="100670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83883" y="1571788"/>
            <a:ext cx="2573634" cy="657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0488488" y="-9525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616" y="32048"/>
            <a:ext cx="382855" cy="444624"/>
          </a:xfrm>
          <a:prstGeom prst="rect">
            <a:avLst/>
          </a:prstGeom>
        </p:spPr>
      </p:pic>
      <p:sp>
        <p:nvSpPr>
          <p:cNvPr id="14" name="object 27"/>
          <p:cNvSpPr/>
          <p:nvPr/>
        </p:nvSpPr>
        <p:spPr>
          <a:xfrm>
            <a:off x="0" y="6525344"/>
            <a:ext cx="12192000" cy="332656"/>
          </a:xfrm>
          <a:custGeom>
            <a:avLst/>
            <a:gdLst/>
            <a:ahLst/>
            <a:cxnLst/>
            <a:rect l="l" t="t" r="r" b="b"/>
            <a:pathLst>
              <a:path w="10836275" h="200025">
                <a:moveTo>
                  <a:pt x="10835999" y="0"/>
                </a:moveTo>
                <a:lnTo>
                  <a:pt x="0" y="0"/>
                </a:lnTo>
                <a:lnTo>
                  <a:pt x="0" y="199872"/>
                </a:lnTo>
                <a:lnTo>
                  <a:pt x="10835999" y="199872"/>
                </a:lnTo>
                <a:lnTo>
                  <a:pt x="10835999" y="0"/>
                </a:lnTo>
                <a:close/>
              </a:path>
            </a:pathLst>
          </a:custGeom>
          <a:gradFill>
            <a:gsLst>
              <a:gs pos="0">
                <a:srgbClr val="0070C0"/>
              </a:gs>
              <a:gs pos="8000">
                <a:schemeClr val="accent1">
                  <a:alpha val="47000"/>
                  <a:lumMod val="41000"/>
                  <a:lumOff val="59000"/>
                </a:schemeClr>
              </a:gs>
              <a:gs pos="39000">
                <a:schemeClr val="accent1">
                  <a:lumMod val="100000"/>
                </a:schemeClr>
              </a:gs>
            </a:gsLst>
            <a:lin ang="10800000" scaled="1"/>
          </a:gra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296" b="0" i="0" u="none" strike="noStrike" kern="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Calibri"/>
              <a:sym typeface="Calibri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099533" y="476672"/>
            <a:ext cx="0" cy="6048000"/>
          </a:xfrm>
          <a:prstGeom prst="line">
            <a:avLst/>
          </a:prstGeom>
          <a:noFill/>
          <a:ln w="60325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Прямоугольник 10"/>
          <p:cNvSpPr/>
          <p:nvPr/>
        </p:nvSpPr>
        <p:spPr>
          <a:xfrm>
            <a:off x="0" y="0"/>
            <a:ext cx="12192000" cy="633948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71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4" tIns="27861" rIns="55724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7" b="0" i="0" u="none" strike="noStrike" kern="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Calibri"/>
            </a:endParaRPr>
          </a:p>
        </p:txBody>
      </p:sp>
      <p:sp>
        <p:nvSpPr>
          <p:cNvPr id="5" name="AutoShape 2" descr="https://smartnews.ru/storage/c/2013/07/18/1374156631_203748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-25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661830" y="27393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616" y="115487"/>
            <a:ext cx="382855" cy="444624"/>
          </a:xfrm>
          <a:prstGeom prst="rect">
            <a:avLst/>
          </a:prstGeom>
        </p:spPr>
      </p:pic>
      <p:sp>
        <p:nvSpPr>
          <p:cNvPr id="21" name="Номер слайда 1"/>
          <p:cNvSpPr txBox="1">
            <a:spLocks noGrp="1"/>
          </p:cNvSpPr>
          <p:nvPr>
            <p:ph type="sldNum" sz="quarter" idx="4294967295"/>
          </p:nvPr>
        </p:nvSpPr>
        <p:spPr>
          <a:xfrm>
            <a:off x="11896894" y="6488672"/>
            <a:ext cx="209349" cy="36932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74298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4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" name="AutoShape 2" descr="Банный веник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Объект 2"/>
          <p:cNvSpPr txBox="1"/>
          <p:nvPr/>
        </p:nvSpPr>
        <p:spPr>
          <a:xfrm rot="10800000" flipV="1">
            <a:off x="396817" y="736315"/>
            <a:ext cx="11261362" cy="567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Бизнес-парк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-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это комплекс объектов инфраструктуры, предназначенный для размещения резидентов – субъектов МСП осуществляющих деятельность в сфере обрабатывающего производства.</a:t>
            </a:r>
            <a:endParaRPr lang="ru-RU" sz="1600" baseline="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53302" y="1608203"/>
            <a:ext cx="20347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Бизнес-парк состоит из: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83883" y="2794779"/>
            <a:ext cx="2573634" cy="129738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899549" y="2768717"/>
            <a:ext cx="20347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Земельный участок с соответствующим видом разрешенного использования</a:t>
            </a:r>
            <a:endParaRPr lang="ru-RU" sz="1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414965" y="2115664"/>
            <a:ext cx="2653910" cy="827701"/>
          </a:xfrm>
          <a:prstGeom prst="rect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818970" y="2196950"/>
            <a:ext cx="20347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Административные помещения</a:t>
            </a:r>
            <a:endParaRPr lang="ru-RU" sz="16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497482" y="3579645"/>
            <a:ext cx="2604704" cy="99757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782436" y="3799769"/>
            <a:ext cx="20347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роизводственные помещения</a:t>
            </a:r>
            <a:endParaRPr lang="ru-RU" sz="16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458006" y="2116183"/>
            <a:ext cx="2940028" cy="82770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959597" y="2212240"/>
            <a:ext cx="20347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кладские помещения</a:t>
            </a:r>
            <a:endParaRPr lang="ru-RU" sz="16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7773672" y="3561554"/>
            <a:ext cx="24066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бъекты инфраструктуры (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коммунальная, транспортная </a:t>
            </a:r>
          </a:p>
          <a:p>
            <a:pPr algn="ctr"/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и т.д.)</a:t>
            </a:r>
            <a:endParaRPr lang="ru-RU" sz="1200" dirty="0"/>
          </a:p>
        </p:txBody>
      </p:sp>
      <p:cxnSp>
        <p:nvCxnSpPr>
          <p:cNvPr id="18" name="Прямая со стрелкой 17"/>
          <p:cNvCxnSpPr>
            <a:stCxn id="8" idx="2"/>
            <a:endCxn id="3" idx="0"/>
          </p:cNvCxnSpPr>
          <p:nvPr/>
        </p:nvCxnSpPr>
        <p:spPr>
          <a:xfrm>
            <a:off x="5870700" y="2229394"/>
            <a:ext cx="0" cy="56538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Соединительная линия уступом 37"/>
          <p:cNvCxnSpPr>
            <a:stCxn id="3" idx="3"/>
            <a:endCxn id="26" idx="1"/>
          </p:cNvCxnSpPr>
          <p:nvPr/>
        </p:nvCxnSpPr>
        <p:spPr>
          <a:xfrm flipV="1">
            <a:off x="7157517" y="2530034"/>
            <a:ext cx="300489" cy="913438"/>
          </a:xfrm>
          <a:prstGeom prst="bentConnector3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оединительная линия уступом 42"/>
          <p:cNvCxnSpPr>
            <a:stCxn id="3" idx="3"/>
            <a:endCxn id="29" idx="1"/>
          </p:cNvCxnSpPr>
          <p:nvPr/>
        </p:nvCxnSpPr>
        <p:spPr>
          <a:xfrm>
            <a:off x="7157517" y="3443472"/>
            <a:ext cx="300489" cy="630394"/>
          </a:xfrm>
          <a:prstGeom prst="bentConnector3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47"/>
          <p:cNvCxnSpPr>
            <a:stCxn id="3" idx="1"/>
            <a:endCxn id="20" idx="3"/>
          </p:cNvCxnSpPr>
          <p:nvPr/>
        </p:nvCxnSpPr>
        <p:spPr>
          <a:xfrm rot="10800000">
            <a:off x="4068875" y="2529516"/>
            <a:ext cx="515008" cy="913957"/>
          </a:xfrm>
          <a:prstGeom prst="bentConnector3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>
            <a:stCxn id="3" idx="1"/>
            <a:endCxn id="24" idx="3"/>
          </p:cNvCxnSpPr>
          <p:nvPr/>
        </p:nvCxnSpPr>
        <p:spPr>
          <a:xfrm rot="10800000" flipV="1">
            <a:off x="4102187" y="3443471"/>
            <a:ext cx="481697" cy="634959"/>
          </a:xfrm>
          <a:prstGeom prst="bentConnector3">
            <a:avLst>
              <a:gd name="adj1" fmla="val 50000"/>
            </a:avLst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бъект 2"/>
          <p:cNvSpPr txBox="1"/>
          <p:nvPr/>
        </p:nvSpPr>
        <p:spPr>
          <a:xfrm rot="10800000" flipV="1">
            <a:off x="736923" y="4806655"/>
            <a:ext cx="10451465" cy="8136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Требования:</a:t>
            </a:r>
          </a:p>
          <a:p>
            <a:pPr marL="285750" lvl="0" indent="-285750" algn="ctr" defTabSz="735192">
              <a:buFontTx/>
              <a:buChar char="-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Территория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земельного участка не более 8 га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</a:p>
          <a:p>
            <a:pPr marL="285750" lvl="0" indent="-285750" algn="ctr" defTabSz="735192">
              <a:buFontTx/>
              <a:buChar char="-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6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ru-RU" sz="1600" baseline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Наличие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коммунальной инфраструктуры (</a:t>
            </a:r>
            <a:r>
              <a:rPr lang="ru-RU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электро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, </a:t>
            </a:r>
            <a:r>
              <a:rPr lang="ru-RU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водо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, </a:t>
            </a:r>
            <a:r>
              <a:rPr lang="ru-RU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газо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снабжение, транспортная инфраструктура)</a:t>
            </a:r>
            <a:endParaRPr lang="ru-RU" sz="1600" baseline="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2" name="Объект 2"/>
          <p:cNvSpPr txBox="1"/>
          <p:nvPr/>
        </p:nvSpPr>
        <p:spPr>
          <a:xfrm rot="10800000" flipV="1">
            <a:off x="285910" y="23291"/>
            <a:ext cx="10477883" cy="629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algn="ctr">
              <a:defRPr/>
            </a:pPr>
            <a:r>
              <a:rPr lang="ru-RU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Оказание государственной поддержки в рамках создания производственных парков на территории Сахалинской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52274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905691" y="4855285"/>
            <a:ext cx="6914199" cy="15324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0488488" y="-9525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616" y="32048"/>
            <a:ext cx="382855" cy="444624"/>
          </a:xfrm>
          <a:prstGeom prst="rect">
            <a:avLst/>
          </a:prstGeom>
        </p:spPr>
      </p:pic>
      <p:sp>
        <p:nvSpPr>
          <p:cNvPr id="14" name="object 27"/>
          <p:cNvSpPr/>
          <p:nvPr/>
        </p:nvSpPr>
        <p:spPr>
          <a:xfrm>
            <a:off x="0" y="6525344"/>
            <a:ext cx="12192000" cy="332656"/>
          </a:xfrm>
          <a:custGeom>
            <a:avLst/>
            <a:gdLst/>
            <a:ahLst/>
            <a:cxnLst/>
            <a:rect l="l" t="t" r="r" b="b"/>
            <a:pathLst>
              <a:path w="10836275" h="200025">
                <a:moveTo>
                  <a:pt x="10835999" y="0"/>
                </a:moveTo>
                <a:lnTo>
                  <a:pt x="0" y="0"/>
                </a:lnTo>
                <a:lnTo>
                  <a:pt x="0" y="199872"/>
                </a:lnTo>
                <a:lnTo>
                  <a:pt x="10835999" y="199872"/>
                </a:lnTo>
                <a:lnTo>
                  <a:pt x="10835999" y="0"/>
                </a:lnTo>
                <a:close/>
              </a:path>
            </a:pathLst>
          </a:custGeom>
          <a:gradFill>
            <a:gsLst>
              <a:gs pos="0">
                <a:srgbClr val="0070C0"/>
              </a:gs>
              <a:gs pos="8000">
                <a:schemeClr val="accent1">
                  <a:alpha val="47000"/>
                  <a:lumMod val="41000"/>
                  <a:lumOff val="59000"/>
                </a:schemeClr>
              </a:gs>
              <a:gs pos="39000">
                <a:schemeClr val="accent1">
                  <a:lumMod val="100000"/>
                </a:schemeClr>
              </a:gs>
            </a:gsLst>
            <a:lin ang="10800000" scaled="1"/>
          </a:gra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296" b="0" i="0" u="none" strike="noStrike" kern="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Calibri"/>
              <a:sym typeface="Calibri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151784" y="476672"/>
            <a:ext cx="0" cy="6048000"/>
          </a:xfrm>
          <a:prstGeom prst="line">
            <a:avLst/>
          </a:prstGeom>
          <a:noFill/>
          <a:ln w="60325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Прямоугольник 10"/>
          <p:cNvSpPr/>
          <p:nvPr/>
        </p:nvSpPr>
        <p:spPr>
          <a:xfrm>
            <a:off x="0" y="0"/>
            <a:ext cx="12192000" cy="633948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71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4" tIns="27861" rIns="55724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7" b="0" i="0" u="none" strike="noStrike" kern="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Calibri"/>
            </a:endParaRPr>
          </a:p>
        </p:txBody>
      </p:sp>
      <p:sp>
        <p:nvSpPr>
          <p:cNvPr id="5" name="AutoShape 2" descr="https://smartnews.ru/storage/c/2013/07/18/1374156631_203748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-25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545173" y="28148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90" y="115568"/>
            <a:ext cx="382855" cy="444624"/>
          </a:xfrm>
          <a:prstGeom prst="rect">
            <a:avLst/>
          </a:prstGeom>
        </p:spPr>
      </p:pic>
      <p:sp>
        <p:nvSpPr>
          <p:cNvPr id="26" name="Номер слайда 1"/>
          <p:cNvSpPr txBox="1">
            <a:spLocks noGrp="1"/>
          </p:cNvSpPr>
          <p:nvPr>
            <p:ph type="sldNum" sz="quarter" idx="4294967295"/>
          </p:nvPr>
        </p:nvSpPr>
        <p:spPr>
          <a:xfrm>
            <a:off x="11882337" y="6507008"/>
            <a:ext cx="209349" cy="36932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74298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noProof="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5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5" name="Объект 2"/>
          <p:cNvSpPr txBox="1"/>
          <p:nvPr/>
        </p:nvSpPr>
        <p:spPr>
          <a:xfrm rot="10800000" flipV="1">
            <a:off x="396817" y="851730"/>
            <a:ext cx="11261362" cy="3366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Стадии реализации проекта по созданию бизнес-парка</a:t>
            </a:r>
            <a:endParaRPr lang="ru-RU" sz="1700" baseline="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227868641"/>
              </p:ext>
            </p:extLst>
          </p:nvPr>
        </p:nvGraphicFramePr>
        <p:xfrm>
          <a:off x="217714" y="851729"/>
          <a:ext cx="11323891" cy="4253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966651" y="4882866"/>
            <a:ext cx="68532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u="sng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Максимальный размер субсидии </a:t>
            </a:r>
            <a:r>
              <a:rPr lang="ru-RU" sz="1600" u="sng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 федерального бюджета – </a:t>
            </a:r>
          </a:p>
          <a:p>
            <a:pPr algn="ctr">
              <a:spcAft>
                <a:spcPts val="0"/>
              </a:spcAft>
            </a:pPr>
            <a:r>
              <a:rPr lang="ru-RU" sz="1600" u="sng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600 млн рублей. </a:t>
            </a:r>
          </a:p>
          <a:p>
            <a:pPr algn="ctr">
              <a:spcAft>
                <a:spcPts val="0"/>
              </a:spcAft>
            </a:pPr>
            <a:r>
              <a:rPr lang="ru-RU" sz="1600" b="1" u="sng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Доли </a:t>
            </a:r>
            <a:r>
              <a:rPr lang="ru-RU" sz="1600" b="1" u="sng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софинансирования</a:t>
            </a:r>
            <a:r>
              <a:rPr lang="ru-RU" sz="1600" b="1" u="sng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проекта:</a:t>
            </a:r>
            <a:r>
              <a:rPr lang="ru-RU" sz="1600" u="sng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45% федеральные средства,55% областные средства, </a:t>
            </a:r>
            <a:r>
              <a:rPr lang="ru-RU" sz="1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600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 менее 30% средства инвестора. Доля инвестора в общих затратах учитывается с момента получения федеральной субсидии </a:t>
            </a:r>
            <a:endParaRPr lang="ru-RU" sz="1600" u="sng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5637343" y="4187238"/>
            <a:ext cx="484632" cy="61356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03570" y="4836798"/>
            <a:ext cx="3685374" cy="15509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8206662" y="4941228"/>
            <a:ext cx="39853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u="sng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1.Процент заполнения площадей резидентами</a:t>
            </a:r>
            <a:r>
              <a:rPr lang="en-US" u="sng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ctr">
              <a:spcAft>
                <a:spcPts val="0"/>
              </a:spcAft>
            </a:pPr>
            <a:r>
              <a:rPr lang="en-US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.Объем 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внебюджетных инвестиций резидентов </a:t>
            </a:r>
            <a:r>
              <a:rPr lang="ru-RU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парка</a:t>
            </a:r>
            <a:endParaRPr lang="ru-RU" u="sng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10521477" y="4173779"/>
            <a:ext cx="484632" cy="678997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1" name="Объект 2"/>
          <p:cNvSpPr txBox="1"/>
          <p:nvPr/>
        </p:nvSpPr>
        <p:spPr>
          <a:xfrm rot="10800000" flipV="1">
            <a:off x="285910" y="23291"/>
            <a:ext cx="10477883" cy="629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algn="ctr">
              <a:defRPr/>
            </a:pPr>
            <a:r>
              <a:rPr lang="ru-RU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Оказание государственной поддержки в рамках создания производственных парков на территории Сахалинской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26822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0488488" y="-9525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616" y="32048"/>
            <a:ext cx="382855" cy="444624"/>
          </a:xfrm>
          <a:prstGeom prst="rect">
            <a:avLst/>
          </a:prstGeom>
        </p:spPr>
      </p:pic>
      <p:sp>
        <p:nvSpPr>
          <p:cNvPr id="14" name="object 27"/>
          <p:cNvSpPr/>
          <p:nvPr/>
        </p:nvSpPr>
        <p:spPr>
          <a:xfrm>
            <a:off x="0" y="6525344"/>
            <a:ext cx="12192000" cy="332656"/>
          </a:xfrm>
          <a:custGeom>
            <a:avLst/>
            <a:gdLst/>
            <a:ahLst/>
            <a:cxnLst/>
            <a:rect l="l" t="t" r="r" b="b"/>
            <a:pathLst>
              <a:path w="10836275" h="200025">
                <a:moveTo>
                  <a:pt x="10835999" y="0"/>
                </a:moveTo>
                <a:lnTo>
                  <a:pt x="0" y="0"/>
                </a:lnTo>
                <a:lnTo>
                  <a:pt x="0" y="199872"/>
                </a:lnTo>
                <a:lnTo>
                  <a:pt x="10835999" y="199872"/>
                </a:lnTo>
                <a:lnTo>
                  <a:pt x="10835999" y="0"/>
                </a:lnTo>
                <a:close/>
              </a:path>
            </a:pathLst>
          </a:custGeom>
          <a:gradFill>
            <a:gsLst>
              <a:gs pos="0">
                <a:srgbClr val="0070C0"/>
              </a:gs>
              <a:gs pos="8000">
                <a:schemeClr val="accent1">
                  <a:alpha val="47000"/>
                  <a:lumMod val="41000"/>
                  <a:lumOff val="59000"/>
                </a:schemeClr>
              </a:gs>
              <a:gs pos="39000">
                <a:schemeClr val="accent1">
                  <a:lumMod val="100000"/>
                </a:schemeClr>
              </a:gs>
            </a:gsLst>
            <a:lin ang="10800000" scaled="1"/>
          </a:gra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296" b="0" i="0" u="none" strike="noStrike" kern="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Calibri"/>
              <a:sym typeface="Calibri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151784" y="476672"/>
            <a:ext cx="0" cy="6048000"/>
          </a:xfrm>
          <a:prstGeom prst="line">
            <a:avLst/>
          </a:prstGeom>
          <a:noFill/>
          <a:ln w="60325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Прямоугольник 10"/>
          <p:cNvSpPr/>
          <p:nvPr/>
        </p:nvSpPr>
        <p:spPr>
          <a:xfrm>
            <a:off x="0" y="0"/>
            <a:ext cx="12192000" cy="633948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71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4" tIns="27861" rIns="55724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7" b="0" i="0" u="none" strike="noStrike" kern="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Calibri"/>
            </a:endParaRPr>
          </a:p>
        </p:txBody>
      </p:sp>
      <p:sp>
        <p:nvSpPr>
          <p:cNvPr id="5" name="AutoShape 2" descr="https://smartnews.ru/storage/c/2013/07/18/1374156631_203748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-25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537993" y="51848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3668" y="160338"/>
            <a:ext cx="382855" cy="444624"/>
          </a:xfrm>
          <a:prstGeom prst="rect">
            <a:avLst/>
          </a:prstGeom>
        </p:spPr>
      </p:pic>
      <p:sp>
        <p:nvSpPr>
          <p:cNvPr id="26" name="Номер слайда 1"/>
          <p:cNvSpPr txBox="1">
            <a:spLocks noGrp="1"/>
          </p:cNvSpPr>
          <p:nvPr>
            <p:ph type="sldNum" sz="quarter" idx="4294967295"/>
          </p:nvPr>
        </p:nvSpPr>
        <p:spPr>
          <a:xfrm>
            <a:off x="11918796" y="6488672"/>
            <a:ext cx="209349" cy="36932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74298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noProof="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6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5" name="Объект 2"/>
          <p:cNvSpPr txBox="1"/>
          <p:nvPr/>
        </p:nvSpPr>
        <p:spPr>
          <a:xfrm rot="10800000" flipV="1">
            <a:off x="396817" y="851731"/>
            <a:ext cx="11261362" cy="3366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7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Основные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направления расходов по созданию бизнес-парка</a:t>
            </a:r>
            <a:endParaRPr lang="ru-RU" sz="1700" baseline="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7" name="Объект 2"/>
          <p:cNvSpPr txBox="1"/>
          <p:nvPr/>
        </p:nvSpPr>
        <p:spPr>
          <a:xfrm rot="10800000" flipV="1">
            <a:off x="2117339" y="2795149"/>
            <a:ext cx="2881381" cy="8136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Строительство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зданий (производственные,</a:t>
            </a:r>
          </a:p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складские и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т.д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), сооружений</a:t>
            </a:r>
            <a:endParaRPr lang="ru-RU" sz="1600" baseline="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19" name="Рисунок 18" descr="Picture backgroun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640" y="1238268"/>
            <a:ext cx="1655890" cy="166320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Объект 2"/>
          <p:cNvSpPr txBox="1"/>
          <p:nvPr/>
        </p:nvSpPr>
        <p:spPr>
          <a:xfrm rot="10800000" flipV="1">
            <a:off x="630533" y="5455909"/>
            <a:ext cx="1947953" cy="8136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Оснащение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производственным оборудованием</a:t>
            </a:r>
            <a:endParaRPr lang="ru-RU" sz="1600" baseline="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21" name="Рисунок 20" descr="C:\Users\a.rokotov\Desktop\Для отправки\png-clipart-industry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68" y="3886720"/>
            <a:ext cx="2002972" cy="1524215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Объект 2"/>
          <p:cNvSpPr txBox="1"/>
          <p:nvPr/>
        </p:nvSpPr>
        <p:spPr>
          <a:xfrm rot="10800000" flipV="1">
            <a:off x="6704383" y="2828881"/>
            <a:ext cx="2660228" cy="8136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Создание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и развитие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инфраструктры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(вода,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газ,электричество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)</a:t>
            </a:r>
            <a:endParaRPr lang="ru-RU" sz="1600" baseline="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23" name="Рисунок 22" descr="C:\Users\a.rokotov\Desktop\Для отправки\set-public-utilities-icons-illustration-communication-logo-equipment-housing-technology_852896-17931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42" t="66061" r="3410" b="3845"/>
          <a:stretch/>
        </p:blipFill>
        <p:spPr bwMode="auto">
          <a:xfrm>
            <a:off x="7130121" y="1350989"/>
            <a:ext cx="1730701" cy="14122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Рисунок 23" descr="C:\Users\a.rokotov\Desktop\Для отправки\1254902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272" y="3886720"/>
            <a:ext cx="1942012" cy="1458203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Объект 2"/>
          <p:cNvSpPr txBox="1"/>
          <p:nvPr/>
        </p:nvSpPr>
        <p:spPr>
          <a:xfrm rot="10800000" flipV="1">
            <a:off x="5175873" y="5455909"/>
            <a:ext cx="1834809" cy="8136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Приобретение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офисной мебели и ПО</a:t>
            </a:r>
            <a:endParaRPr lang="ru-RU" sz="1600" baseline="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27" name="Рисунок 26" descr="C:\Users\a.rokotov\Desktop\Для отправки\8bc5fa33301f946b5c4205cf39354f29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4610" y="3782442"/>
            <a:ext cx="1573355" cy="120715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Объект 2"/>
          <p:cNvSpPr txBox="1"/>
          <p:nvPr/>
        </p:nvSpPr>
        <p:spPr>
          <a:xfrm rot="10800000" flipV="1">
            <a:off x="9364610" y="5209686"/>
            <a:ext cx="1834809" cy="10599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Создание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и развитие объектов транспортной инфраструктуры</a:t>
            </a:r>
            <a:endParaRPr lang="ru-RU" sz="1600" baseline="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0" name="Объект 2"/>
          <p:cNvSpPr txBox="1"/>
          <p:nvPr/>
        </p:nvSpPr>
        <p:spPr>
          <a:xfrm rot="10800000" flipV="1">
            <a:off x="-88406" y="-14293"/>
            <a:ext cx="10477883" cy="629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algn="ctr">
              <a:defRPr/>
            </a:pPr>
            <a:r>
              <a:rPr lang="ru-RU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Оказание государственной поддержки в рамках создания производственных парков на территории Сахалинской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129576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0488488" y="-9525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616" y="32048"/>
            <a:ext cx="382855" cy="444624"/>
          </a:xfrm>
          <a:prstGeom prst="rect">
            <a:avLst/>
          </a:prstGeom>
        </p:spPr>
      </p:pic>
      <p:sp>
        <p:nvSpPr>
          <p:cNvPr id="14" name="object 27"/>
          <p:cNvSpPr/>
          <p:nvPr/>
        </p:nvSpPr>
        <p:spPr>
          <a:xfrm>
            <a:off x="0" y="6525344"/>
            <a:ext cx="12192000" cy="332656"/>
          </a:xfrm>
          <a:custGeom>
            <a:avLst/>
            <a:gdLst/>
            <a:ahLst/>
            <a:cxnLst/>
            <a:rect l="l" t="t" r="r" b="b"/>
            <a:pathLst>
              <a:path w="10836275" h="200025">
                <a:moveTo>
                  <a:pt x="10835999" y="0"/>
                </a:moveTo>
                <a:lnTo>
                  <a:pt x="0" y="0"/>
                </a:lnTo>
                <a:lnTo>
                  <a:pt x="0" y="199872"/>
                </a:lnTo>
                <a:lnTo>
                  <a:pt x="10835999" y="199872"/>
                </a:lnTo>
                <a:lnTo>
                  <a:pt x="10835999" y="0"/>
                </a:lnTo>
                <a:close/>
              </a:path>
            </a:pathLst>
          </a:custGeom>
          <a:gradFill>
            <a:gsLst>
              <a:gs pos="0">
                <a:srgbClr val="0070C0"/>
              </a:gs>
              <a:gs pos="8000">
                <a:schemeClr val="accent1">
                  <a:alpha val="47000"/>
                  <a:lumMod val="41000"/>
                  <a:lumOff val="59000"/>
                </a:schemeClr>
              </a:gs>
              <a:gs pos="39000">
                <a:schemeClr val="accent1">
                  <a:lumMod val="100000"/>
                </a:schemeClr>
              </a:gs>
            </a:gsLst>
            <a:lin ang="10800000" scaled="1"/>
          </a:gra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296" b="0" i="0" u="none" strike="noStrike" kern="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Calibri"/>
              <a:sym typeface="Calibri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151784" y="476672"/>
            <a:ext cx="0" cy="6048000"/>
          </a:xfrm>
          <a:prstGeom prst="line">
            <a:avLst/>
          </a:prstGeom>
          <a:noFill/>
          <a:ln w="60325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Прямоугольник 10"/>
          <p:cNvSpPr/>
          <p:nvPr/>
        </p:nvSpPr>
        <p:spPr>
          <a:xfrm>
            <a:off x="0" y="0"/>
            <a:ext cx="12192000" cy="633948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71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4" tIns="27861" rIns="55724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7" b="0" i="0" u="none" strike="noStrike" kern="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Calibri"/>
            </a:endParaRPr>
          </a:p>
        </p:txBody>
      </p:sp>
      <p:sp>
        <p:nvSpPr>
          <p:cNvPr id="5" name="AutoShape 2" descr="https://smartnews.ru/storage/c/2013/07/18/1374156631_203748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-25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545173" y="28148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90" y="115568"/>
            <a:ext cx="382855" cy="444624"/>
          </a:xfrm>
          <a:prstGeom prst="rect">
            <a:avLst/>
          </a:prstGeom>
        </p:spPr>
      </p:pic>
      <p:sp>
        <p:nvSpPr>
          <p:cNvPr id="26" name="Номер слайда 1"/>
          <p:cNvSpPr txBox="1">
            <a:spLocks noGrp="1"/>
          </p:cNvSpPr>
          <p:nvPr>
            <p:ph type="sldNum" sz="quarter" idx="4294967295"/>
          </p:nvPr>
        </p:nvSpPr>
        <p:spPr>
          <a:xfrm>
            <a:off x="11882337" y="6507008"/>
            <a:ext cx="209349" cy="36932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74298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7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5" name="Объект 2"/>
          <p:cNvSpPr txBox="1"/>
          <p:nvPr/>
        </p:nvSpPr>
        <p:spPr>
          <a:xfrm rot="10800000" flipV="1">
            <a:off x="460375" y="736460"/>
            <a:ext cx="11261362" cy="3366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7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Этапы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конкурсного отбора проекта по созданию бизнес-парка для федеральной субсидии</a:t>
            </a:r>
            <a:endParaRPr lang="ru-RU" sz="1700" baseline="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164553434"/>
              </p:ext>
            </p:extLst>
          </p:nvPr>
        </p:nvGraphicFramePr>
        <p:xfrm>
          <a:off x="1680755" y="1165202"/>
          <a:ext cx="9675222" cy="5113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Объект 2"/>
          <p:cNvSpPr txBox="1"/>
          <p:nvPr/>
        </p:nvSpPr>
        <p:spPr>
          <a:xfrm rot="10800000" flipV="1">
            <a:off x="285910" y="23291"/>
            <a:ext cx="10477883" cy="629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algn="ctr">
              <a:defRPr/>
            </a:pPr>
            <a:r>
              <a:rPr lang="ru-RU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Оказание государственной поддержки в рамках создания производственных парков на территории Сахалинской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143662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0488488" y="-9525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1605" y="55340"/>
            <a:ext cx="382855" cy="444624"/>
          </a:xfrm>
          <a:prstGeom prst="rect">
            <a:avLst/>
          </a:prstGeom>
        </p:spPr>
      </p:pic>
      <p:sp>
        <p:nvSpPr>
          <p:cNvPr id="14" name="object 27"/>
          <p:cNvSpPr/>
          <p:nvPr/>
        </p:nvSpPr>
        <p:spPr>
          <a:xfrm>
            <a:off x="0" y="6525344"/>
            <a:ext cx="12192000" cy="332656"/>
          </a:xfrm>
          <a:custGeom>
            <a:avLst/>
            <a:gdLst/>
            <a:ahLst/>
            <a:cxnLst/>
            <a:rect l="l" t="t" r="r" b="b"/>
            <a:pathLst>
              <a:path w="10836275" h="200025">
                <a:moveTo>
                  <a:pt x="10835999" y="0"/>
                </a:moveTo>
                <a:lnTo>
                  <a:pt x="0" y="0"/>
                </a:lnTo>
                <a:lnTo>
                  <a:pt x="0" y="199872"/>
                </a:lnTo>
                <a:lnTo>
                  <a:pt x="10835999" y="199872"/>
                </a:lnTo>
                <a:lnTo>
                  <a:pt x="10835999" y="0"/>
                </a:lnTo>
                <a:close/>
              </a:path>
            </a:pathLst>
          </a:custGeom>
          <a:gradFill>
            <a:gsLst>
              <a:gs pos="0">
                <a:srgbClr val="0070C0"/>
              </a:gs>
              <a:gs pos="8000">
                <a:schemeClr val="accent1">
                  <a:alpha val="47000"/>
                  <a:lumMod val="41000"/>
                  <a:lumOff val="59000"/>
                </a:schemeClr>
              </a:gs>
              <a:gs pos="39000">
                <a:schemeClr val="accent1">
                  <a:lumMod val="100000"/>
                </a:schemeClr>
              </a:gs>
            </a:gsLst>
            <a:lin ang="10800000" scaled="1"/>
          </a:gra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296" b="0" i="0" u="none" strike="noStrike" kern="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Calibri"/>
              <a:sym typeface="Calibri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151784" y="476672"/>
            <a:ext cx="0" cy="6048000"/>
          </a:xfrm>
          <a:prstGeom prst="line">
            <a:avLst/>
          </a:prstGeom>
          <a:noFill/>
          <a:ln w="60325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Прямоугольник 10"/>
          <p:cNvSpPr/>
          <p:nvPr/>
        </p:nvSpPr>
        <p:spPr>
          <a:xfrm>
            <a:off x="0" y="32048"/>
            <a:ext cx="10105633" cy="633948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71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4" tIns="27861" rIns="55724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7" b="0" i="0" u="none" strike="noStrike" kern="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Calibri"/>
            </a:endParaRPr>
          </a:p>
        </p:txBody>
      </p:sp>
      <p:sp>
        <p:nvSpPr>
          <p:cNvPr id="5" name="AutoShape 2" descr="https://smartnews.ru/storage/c/2013/07/18/1374156631_203748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-25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6" name="Номер слайда 1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574" y="6488672"/>
            <a:ext cx="478455" cy="36932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74298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8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5" name="Объект 2"/>
          <p:cNvSpPr txBox="1"/>
          <p:nvPr/>
        </p:nvSpPr>
        <p:spPr>
          <a:xfrm rot="10800000" flipV="1">
            <a:off x="1062446" y="692559"/>
            <a:ext cx="10255791" cy="5553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2000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Основные документы для получения федеральной субсидии:</a:t>
            </a:r>
            <a:endParaRPr lang="ru-RU" u="sng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Заявка субъекта на участи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е в Федеральном отборе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Учредительные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документы управляющей компании бизнес-парка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Бизнес-план проекта по созданию бизнес-парка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Мастер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план проекта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Финансовая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модель проекта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Проектно-сметная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документация (при наличии)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Правоустанавливающие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документы УК на объекты недвижимости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Документы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подтверждающие внебюджетные средства у УК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Предварительные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соглашения с будущими резидентами УК о намерениях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Соглашение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о реализации проекта между субъектом РФ и УК.</a:t>
            </a: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sz="16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lvl="0" indent="-342900" defTabSz="735192">
              <a:buAutoNum type="arabicPeriod"/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baseline="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План-график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реализации проекта по созданию бизнес-парка</a:t>
            </a:r>
            <a:endParaRPr lang="ru-RU" sz="1600" baseline="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6" name="Объект 2"/>
          <p:cNvSpPr txBox="1"/>
          <p:nvPr/>
        </p:nvSpPr>
        <p:spPr>
          <a:xfrm rot="10800000" flipV="1">
            <a:off x="285910" y="23291"/>
            <a:ext cx="10477883" cy="629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algn="ctr">
              <a:defRPr/>
            </a:pPr>
            <a:r>
              <a:rPr lang="ru-RU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Оказание государственной поддержки в рамках создания производственных парков на территории Сахалинской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54788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0488488" y="-9525"/>
            <a:ext cx="1053117" cy="5059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146" tIns="37146" rIns="37146" bIns="37146" numCol="1" spcCol="38100" rtlCol="0" anchor="t">
            <a:spAutoFit/>
          </a:bodyPr>
          <a:lstStyle/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Правительство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Сахалинской </a:t>
            </a:r>
          </a:p>
          <a:p>
            <a:pPr marL="0" marR="0" lvl="0" indent="0" algn="l" defTabSz="7429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cs typeface="Calibri"/>
                <a:sym typeface="Calibri"/>
              </a:rPr>
              <a:t>области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56FDD58-C7E8-4AFA-8FA9-6E4579608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9517" y="94410"/>
            <a:ext cx="382855" cy="444624"/>
          </a:xfrm>
          <a:prstGeom prst="rect">
            <a:avLst/>
          </a:prstGeom>
        </p:spPr>
      </p:pic>
      <p:sp>
        <p:nvSpPr>
          <p:cNvPr id="14" name="object 27"/>
          <p:cNvSpPr/>
          <p:nvPr/>
        </p:nvSpPr>
        <p:spPr>
          <a:xfrm>
            <a:off x="0" y="6525344"/>
            <a:ext cx="12192000" cy="332656"/>
          </a:xfrm>
          <a:custGeom>
            <a:avLst/>
            <a:gdLst/>
            <a:ahLst/>
            <a:cxnLst/>
            <a:rect l="l" t="t" r="r" b="b"/>
            <a:pathLst>
              <a:path w="10836275" h="200025">
                <a:moveTo>
                  <a:pt x="10835999" y="0"/>
                </a:moveTo>
                <a:lnTo>
                  <a:pt x="0" y="0"/>
                </a:lnTo>
                <a:lnTo>
                  <a:pt x="0" y="199872"/>
                </a:lnTo>
                <a:lnTo>
                  <a:pt x="10835999" y="199872"/>
                </a:lnTo>
                <a:lnTo>
                  <a:pt x="10835999" y="0"/>
                </a:lnTo>
                <a:close/>
              </a:path>
            </a:pathLst>
          </a:custGeom>
          <a:gradFill>
            <a:gsLst>
              <a:gs pos="0">
                <a:srgbClr val="0070C0"/>
              </a:gs>
              <a:gs pos="8000">
                <a:schemeClr val="accent1">
                  <a:alpha val="47000"/>
                  <a:lumMod val="41000"/>
                  <a:lumOff val="59000"/>
                </a:schemeClr>
              </a:gs>
              <a:gs pos="39000">
                <a:schemeClr val="accent1">
                  <a:lumMod val="100000"/>
                </a:schemeClr>
              </a:gs>
            </a:gsLst>
            <a:lin ang="10800000" scaled="1"/>
          </a:gra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296" b="0" i="0" u="none" strike="noStrike" kern="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Calibri"/>
              <a:sym typeface="Calibri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151784" y="476672"/>
            <a:ext cx="0" cy="6048000"/>
          </a:xfrm>
          <a:prstGeom prst="line">
            <a:avLst/>
          </a:prstGeom>
          <a:noFill/>
          <a:ln w="60325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Прямоугольник 10"/>
          <p:cNvSpPr/>
          <p:nvPr/>
        </p:nvSpPr>
        <p:spPr>
          <a:xfrm>
            <a:off x="0" y="0"/>
            <a:ext cx="10105633" cy="633948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7000">
                <a:schemeClr val="accent1">
                  <a:lumMod val="0"/>
                  <a:lumOff val="100000"/>
                </a:schemeClr>
              </a:gs>
              <a:gs pos="71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4" tIns="27861" rIns="55724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7" b="0" i="0" u="none" strike="noStrike" kern="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Calibri"/>
            </a:endParaRPr>
          </a:p>
        </p:txBody>
      </p:sp>
      <p:sp>
        <p:nvSpPr>
          <p:cNvPr id="5" name="AutoShape 2" descr="https://smartnews.ru/storage/c/2013/07/18/1374156631_203748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-25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6" name="Номер слайда 1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574" y="6488672"/>
            <a:ext cx="478455" cy="36932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74298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noProof="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9</a:t>
            </a:r>
            <a:endParaRPr kumimoji="0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5" name="Объект 2"/>
          <p:cNvSpPr txBox="1"/>
          <p:nvPr/>
        </p:nvSpPr>
        <p:spPr>
          <a:xfrm rot="10800000" flipV="1">
            <a:off x="3509886" y="661368"/>
            <a:ext cx="4622775" cy="15523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u="sng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Основные критерии федерального отбора проекта по созданию бизнес-парка:</a:t>
            </a:r>
          </a:p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ru-RU" u="sng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975" y="2391032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dirty="0" smtClean="0"/>
              <a:t>1.Количество </a:t>
            </a:r>
            <a:r>
              <a:rPr lang="ru-RU" sz="1600" dirty="0"/>
              <a:t>действующих </a:t>
            </a:r>
            <a:r>
              <a:rPr lang="ru-RU" sz="1600" dirty="0" smtClean="0"/>
              <a:t>индустриальных парков</a:t>
            </a:r>
            <a:r>
              <a:rPr lang="ru-RU" sz="1600" dirty="0"/>
              <a:t>, агропромышленных парков, бизнес-парков, технопарков, промышленных </a:t>
            </a:r>
            <a:r>
              <a:rPr lang="ru-RU" sz="1600" dirty="0" smtClean="0"/>
              <a:t>технопарков. Не более 5 парков на регион</a:t>
            </a:r>
            <a:r>
              <a:rPr lang="en-US" sz="1600" dirty="0" smtClean="0"/>
              <a:t>;</a:t>
            </a:r>
          </a:p>
          <a:p>
            <a:pPr marL="342900" indent="-342900" algn="just">
              <a:buAutoNum type="arabicPeriod"/>
            </a:pPr>
            <a:endParaRPr lang="ru-RU" sz="1600" dirty="0" smtClean="0"/>
          </a:p>
          <a:p>
            <a:pPr marL="342900" indent="-342900" algn="just">
              <a:buAutoNum type="arabicPeriod"/>
            </a:pPr>
            <a:endParaRPr lang="ru-RU" sz="1600" dirty="0" smtClean="0"/>
          </a:p>
          <a:p>
            <a:pPr algn="just"/>
            <a:r>
              <a:rPr lang="ru-RU" sz="1600" dirty="0" smtClean="0"/>
              <a:t>2.Доля внебюджетного </a:t>
            </a:r>
            <a:r>
              <a:rPr lang="ru-RU" sz="1600" dirty="0" err="1" smtClean="0"/>
              <a:t>софинансирования</a:t>
            </a:r>
            <a:r>
              <a:rPr lang="ru-RU" sz="1600" dirty="0" smtClean="0"/>
              <a:t> (инвестора</a:t>
            </a:r>
            <a:r>
              <a:rPr lang="ru-RU" sz="1600" dirty="0"/>
              <a:t>) </a:t>
            </a:r>
            <a:r>
              <a:rPr lang="ru-RU" sz="1600" dirty="0" smtClean="0"/>
              <a:t>-                              30 процентов и более от общей стоимости. Чем больше сумма </a:t>
            </a:r>
            <a:r>
              <a:rPr lang="ru-RU" sz="1600" dirty="0" err="1" smtClean="0"/>
              <a:t>софинансрования</a:t>
            </a:r>
            <a:r>
              <a:rPr lang="ru-RU" sz="1600" dirty="0" smtClean="0"/>
              <a:t> тем выше балл. </a:t>
            </a:r>
            <a:endParaRPr lang="ru-RU" sz="1600" dirty="0"/>
          </a:p>
          <a:p>
            <a:pPr marL="342900" indent="-342900" algn="just">
              <a:buAutoNum type="arabicPeriod"/>
            </a:pPr>
            <a:endParaRPr lang="ru-RU" sz="1600" dirty="0">
              <a:latin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48944" y="1879203"/>
            <a:ext cx="513763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 smtClean="0"/>
          </a:p>
          <a:p>
            <a:pPr algn="just"/>
            <a:endParaRPr lang="ru-RU" sz="1600" dirty="0" smtClean="0">
              <a:latin typeface="Calibri" panose="020F0502020204030204" pitchFamily="34" charset="0"/>
            </a:endParaRPr>
          </a:p>
          <a:p>
            <a:pPr algn="just"/>
            <a:r>
              <a:rPr lang="ru-RU" sz="1600" dirty="0"/>
              <a:t>3</a:t>
            </a:r>
            <a:r>
              <a:rPr lang="ru-RU" sz="1600" dirty="0" smtClean="0"/>
              <a:t>. Количество </a:t>
            </a:r>
            <a:r>
              <a:rPr lang="ru-RU" sz="1600" dirty="0"/>
              <a:t>резидентов – субъектов МСП, на 10-й год со дня ввода парка в эксплуатацию, - не менее 12 </a:t>
            </a:r>
            <a:r>
              <a:rPr lang="ru-RU" sz="1600" dirty="0" smtClean="0"/>
              <a:t>единиц</a:t>
            </a:r>
          </a:p>
          <a:p>
            <a:pPr algn="just"/>
            <a:endParaRPr lang="ru-RU" sz="1600" dirty="0" smtClean="0">
              <a:latin typeface="Calibri" panose="020F0502020204030204" pitchFamily="34" charset="0"/>
            </a:endParaRPr>
          </a:p>
          <a:p>
            <a:pPr algn="just"/>
            <a:r>
              <a:rPr lang="ru-RU" sz="1600" dirty="0" smtClean="0">
                <a:latin typeface="Calibri" panose="020F0502020204030204" pitchFamily="34" charset="0"/>
              </a:rPr>
              <a:t>4.Технологическое </a:t>
            </a:r>
            <a:r>
              <a:rPr lang="ru-RU" sz="1600" dirty="0">
                <a:latin typeface="Calibri" panose="020F0502020204030204" pitchFamily="34" charset="0"/>
              </a:rPr>
              <a:t>присоединение парка к объектам электро-, газо-, тепло-, водоснабжения, водоотведения и линиям связи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dirty="0" smtClean="0"/>
              <a:t>5. </a:t>
            </a:r>
            <a:r>
              <a:rPr lang="ru-RU" sz="1600" dirty="0"/>
              <a:t>В</a:t>
            </a:r>
            <a:r>
              <a:rPr lang="ru-RU" sz="1600" dirty="0" smtClean="0"/>
              <a:t>заимодействия </a:t>
            </a:r>
            <a:r>
              <a:rPr lang="ru-RU" sz="1600" dirty="0"/>
              <a:t>резидентов </a:t>
            </a:r>
            <a:r>
              <a:rPr lang="ru-RU" sz="1600" dirty="0" smtClean="0"/>
              <a:t>парка </a:t>
            </a:r>
            <a:r>
              <a:rPr lang="ru-RU" sz="1600" dirty="0"/>
              <a:t>между </a:t>
            </a:r>
            <a:r>
              <a:rPr lang="ru-RU" sz="1600" dirty="0" smtClean="0"/>
              <a:t>собой</a:t>
            </a:r>
          </a:p>
          <a:p>
            <a:pPr algn="just"/>
            <a:endParaRPr lang="ru-RU" sz="1600" dirty="0" smtClean="0"/>
          </a:p>
        </p:txBody>
      </p:sp>
      <p:sp>
        <p:nvSpPr>
          <p:cNvPr id="16" name="Объект 2"/>
          <p:cNvSpPr txBox="1"/>
          <p:nvPr/>
        </p:nvSpPr>
        <p:spPr>
          <a:xfrm rot="10800000" flipV="1">
            <a:off x="285910" y="115624"/>
            <a:ext cx="10477883" cy="4443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147" tIns="37147" rIns="37147" bIns="37147">
            <a:spAutoFit/>
          </a:bodyPr>
          <a:lstStyle/>
          <a:p>
            <a:pPr lvl="0" algn="ctr" defTabSz="735192">
              <a:defRPr sz="2400" b="1" baseline="0">
                <a:solidFill>
                  <a:srgbClr val="0096D2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ru-RU" b="1" dirty="0" smtClean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Создание производственных парков на территории Сахалинской области</a:t>
            </a:r>
            <a:endParaRPr lang="ru-RU" b="1" baseline="0" dirty="0"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676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5475</TotalTime>
  <Words>834</Words>
  <Application>Microsoft Office PowerPoint</Application>
  <PresentationFormat>Широкоэкранный</PresentationFormat>
  <Paragraphs>159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Helvetica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Рокотов Алексей Вадимович</dc:creator>
  <cp:lastModifiedBy>Рокотов Алексей Вадимович</cp:lastModifiedBy>
  <cp:revision>239</cp:revision>
  <cp:lastPrinted>2025-05-13T03:47:06Z</cp:lastPrinted>
  <dcterms:created xsi:type="dcterms:W3CDTF">2024-06-25T03:18:13Z</dcterms:created>
  <dcterms:modified xsi:type="dcterms:W3CDTF">2026-01-12T04:15:44Z</dcterms:modified>
</cp:coreProperties>
</file>